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7" r:id="rId4"/>
    <p:sldMasterId id="2147483690" r:id="rId5"/>
    <p:sldMasterId id="2147483663" r:id="rId6"/>
    <p:sldMasterId id="2147483714" r:id="rId7"/>
    <p:sldMasterId id="2147483745" r:id="rId8"/>
  </p:sldMasterIdLst>
  <p:notesMasterIdLst>
    <p:notesMasterId r:id="rId67"/>
  </p:notesMasterIdLst>
  <p:sldIdLst>
    <p:sldId id="538" r:id="rId9"/>
    <p:sldId id="591" r:id="rId10"/>
    <p:sldId id="592" r:id="rId11"/>
    <p:sldId id="325" r:id="rId12"/>
    <p:sldId id="587" r:id="rId13"/>
    <p:sldId id="256" r:id="rId14"/>
    <p:sldId id="551" r:id="rId15"/>
    <p:sldId id="549" r:id="rId16"/>
    <p:sldId id="558" r:id="rId17"/>
    <p:sldId id="552" r:id="rId18"/>
    <p:sldId id="2018" r:id="rId19"/>
    <p:sldId id="557" r:id="rId20"/>
    <p:sldId id="559" r:id="rId21"/>
    <p:sldId id="556" r:id="rId22"/>
    <p:sldId id="554" r:id="rId23"/>
    <p:sldId id="553" r:id="rId24"/>
    <p:sldId id="560" r:id="rId25"/>
    <p:sldId id="550" r:id="rId26"/>
    <p:sldId id="543" r:id="rId27"/>
    <p:sldId id="562" r:id="rId28"/>
    <p:sldId id="563" r:id="rId29"/>
    <p:sldId id="2015" r:id="rId30"/>
    <p:sldId id="593" r:id="rId31"/>
    <p:sldId id="564" r:id="rId32"/>
    <p:sldId id="565" r:id="rId33"/>
    <p:sldId id="2014" r:id="rId34"/>
    <p:sldId id="567" r:id="rId35"/>
    <p:sldId id="569" r:id="rId36"/>
    <p:sldId id="568" r:id="rId37"/>
    <p:sldId id="570" r:id="rId38"/>
    <p:sldId id="571" r:id="rId39"/>
    <p:sldId id="2019" r:id="rId40"/>
    <p:sldId id="573" r:id="rId41"/>
    <p:sldId id="574" r:id="rId42"/>
    <p:sldId id="575" r:id="rId43"/>
    <p:sldId id="2016" r:id="rId44"/>
    <p:sldId id="576" r:id="rId45"/>
    <p:sldId id="561" r:id="rId46"/>
    <p:sldId id="582" r:id="rId47"/>
    <p:sldId id="577" r:id="rId48"/>
    <p:sldId id="578" r:id="rId49"/>
    <p:sldId id="2017" r:id="rId50"/>
    <p:sldId id="579" r:id="rId51"/>
    <p:sldId id="580" r:id="rId52"/>
    <p:sldId id="583" r:id="rId53"/>
    <p:sldId id="584" r:id="rId54"/>
    <p:sldId id="555" r:id="rId55"/>
    <p:sldId id="2010" r:id="rId56"/>
    <p:sldId id="2011" r:id="rId57"/>
    <p:sldId id="2012" r:id="rId58"/>
    <p:sldId id="2007" r:id="rId59"/>
    <p:sldId id="2006" r:id="rId60"/>
    <p:sldId id="2009" r:id="rId61"/>
    <p:sldId id="599" r:id="rId62"/>
    <p:sldId id="598" r:id="rId63"/>
    <p:sldId id="2013" r:id="rId64"/>
    <p:sldId id="2020" r:id="rId65"/>
    <p:sldId id="544"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907F64-B166-9846-2AF1-08B2F63029E1}" name="Molly Dawson" initials="MD" userId="S::molly.dawson@ukyouth.org::d2faedef-9b35-4f3d-ac46-456a04afd611" providerId="AD"/>
  <p188:author id="{0DC34A96-7EC8-558E-D3F1-B81C6F8DB096}" name="Oscar Bingham" initials="OB" userId="S::Oscar.Bingham@ukyouth.org::8563fd04-16f8-4e62-ab2c-75efa760f720" providerId="AD"/>
  <p188:author id="{56C506A2-7386-AC0A-CE5E-F6FA014CDC20}" name="Lil Collingham-Clark" initials="LCC" userId="S::Lil.Collingham-Clark@ukyouth.org::762c7ab3-fedb-4245-bc12-fa19fec4c9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A6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365" autoAdjust="0"/>
    <p:restoredTop sz="94660"/>
  </p:normalViewPr>
  <p:slideViewPr>
    <p:cSldViewPr snapToGrid="0">
      <p:cViewPr varScale="1">
        <p:scale>
          <a:sx n="54" d="100"/>
          <a:sy n="54" d="100"/>
        </p:scale>
        <p:origin x="64"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Atilio" userId="c13088d3-dd25-47a3-93b7-195f76ce048f" providerId="ADAL" clId="{C223D17C-1159-4ED1-A2E5-DE680A0614D6}"/>
    <pc:docChg chg="undo custSel addSld delSld">
      <pc:chgData name="Nicole Atilio" userId="c13088d3-dd25-47a3-93b7-195f76ce048f" providerId="ADAL" clId="{C223D17C-1159-4ED1-A2E5-DE680A0614D6}" dt="2023-09-21T17:19:56.805" v="4"/>
      <pc:docMkLst>
        <pc:docMk/>
      </pc:docMkLst>
      <pc:sldChg chg="delCm">
        <pc:chgData name="Nicole Atilio" userId="c13088d3-dd25-47a3-93b7-195f76ce048f" providerId="ADAL" clId="{C223D17C-1159-4ED1-A2E5-DE680A0614D6}" dt="2023-09-21T17:19:56.805" v="4"/>
        <pc:sldMkLst>
          <pc:docMk/>
          <pc:sldMk cId="894668" sldId="584"/>
        </pc:sldMkLst>
        <pc:extLst>
          <p:ext xmlns:p="http://schemas.openxmlformats.org/presentationml/2006/main" uri="{D6D511B9-2390-475A-947B-AFAB55BFBCF1}">
            <pc226:cmChg xmlns:pc226="http://schemas.microsoft.com/office/powerpoint/2022/06/main/command" chg="del">
              <pc226:chgData name="Nicole Atilio" userId="c13088d3-dd25-47a3-93b7-195f76ce048f" providerId="ADAL" clId="{C223D17C-1159-4ED1-A2E5-DE680A0614D6}" dt="2023-09-21T17:19:56.805" v="4"/>
              <pc2:cmMkLst xmlns:pc2="http://schemas.microsoft.com/office/powerpoint/2019/9/main/command">
                <pc:docMk/>
                <pc:sldMk cId="894668" sldId="584"/>
                <pc2:cmMk id="{2AC83C7A-7655-484C-98E5-17C1852C55AD}"/>
              </pc2:cmMkLst>
            </pc226:cmChg>
          </p:ext>
        </pc:extLst>
      </pc:sldChg>
      <pc:sldChg chg="del">
        <pc:chgData name="Nicole Atilio" userId="c13088d3-dd25-47a3-93b7-195f76ce048f" providerId="ADAL" clId="{C223D17C-1159-4ED1-A2E5-DE680A0614D6}" dt="2023-09-21T17:18:45.551" v="2" actId="47"/>
        <pc:sldMkLst>
          <pc:docMk/>
          <pc:sldMk cId="3438078051" sldId="596"/>
        </pc:sldMkLst>
      </pc:sldChg>
      <pc:sldChg chg="add del">
        <pc:chgData name="Nicole Atilio" userId="c13088d3-dd25-47a3-93b7-195f76ce048f" providerId="ADAL" clId="{C223D17C-1159-4ED1-A2E5-DE680A0614D6}" dt="2023-09-21T17:18:59.784" v="3" actId="47"/>
        <pc:sldMkLst>
          <pc:docMk/>
          <pc:sldMk cId="1696766987" sldId="59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kyouth.sharepoint.com/sites/SDoc/Shared%20Documents/2.%20%20Successful/Spirit%202012/Spirit%20of%202012%20-%20Legacy%20Funding/5.%20Impact%20and%20learning/Quant%20analysis/All%20EL%20Reports%20Quant%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kyouth.sharepoint.com/sites/SDoc/Shared%20Documents/2.%20%20Successful/Spirit%202012/Spirit%20of%202012%20-%20Legacy%20Funding/5.%20Impact%20and%20learning/Quant%20analysis/All%20EL%20Reports%20Quant%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venir Book" panose="02000503020000020003" pitchFamily="2" charset="0"/>
                <a:ea typeface="+mn-ea"/>
                <a:cs typeface="+mn-cs"/>
              </a:defRPr>
            </a:pPr>
            <a:r>
              <a:rPr lang="en-GB" sz="1800"/>
              <a:t>Can</a:t>
            </a:r>
            <a:r>
              <a:rPr lang="en-GB" sz="1800" baseline="0"/>
              <a:t> the social action projects be considered 'high quality'?</a:t>
            </a:r>
            <a:endParaRPr lang="en-GB"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venir Book" panose="02000503020000020003" pitchFamily="2" charset="0"/>
              <a:ea typeface="+mn-ea"/>
              <a:cs typeface="+mn-cs"/>
            </a:defRPr>
          </a:pPr>
          <a:endParaRPr lang="en-US"/>
        </a:p>
      </c:txPr>
    </c:title>
    <c:autoTitleDeleted val="0"/>
    <c:plotArea>
      <c:layout/>
      <c:barChart>
        <c:barDir val="bar"/>
        <c:grouping val="stacked"/>
        <c:varyColors val="0"/>
        <c:ser>
          <c:idx val="0"/>
          <c:order val="0"/>
          <c:tx>
            <c:strRef>
              <c:f>'[All EL Reports Quant data.xlsx]Social Action'!$I$3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venir Book" panose="02000503020000020003"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EL Reports Quant data.xlsx]Social Action'!$H$4:$H$7</c:f>
              <c:strCache>
                <c:ptCount val="4"/>
                <c:pt idx="0">
                  <c:v>Strand 1A (n=19)</c:v>
                </c:pt>
                <c:pt idx="1">
                  <c:v>Strand 1B (n=17)</c:v>
                </c:pt>
                <c:pt idx="2">
                  <c:v>Strand 2 (n=5)</c:v>
                </c:pt>
                <c:pt idx="3">
                  <c:v>Strand 3 (n=6)</c:v>
                </c:pt>
              </c:strCache>
            </c:strRef>
          </c:cat>
          <c:val>
            <c:numRef>
              <c:f>'[All EL Reports Quant data.xlsx]Social Action'!$I$4:$I$7</c:f>
              <c:numCache>
                <c:formatCode>0%</c:formatCode>
                <c:ptCount val="4"/>
                <c:pt idx="0">
                  <c:v>0.47368421052631576</c:v>
                </c:pt>
                <c:pt idx="1">
                  <c:v>0.6470588235294118</c:v>
                </c:pt>
                <c:pt idx="2">
                  <c:v>0.8</c:v>
                </c:pt>
                <c:pt idx="3">
                  <c:v>0.66666666666666663</c:v>
                </c:pt>
              </c:numCache>
            </c:numRef>
          </c:val>
          <c:extLst>
            <c:ext xmlns:c16="http://schemas.microsoft.com/office/drawing/2014/chart" uri="{C3380CC4-5D6E-409C-BE32-E72D297353CC}">
              <c16:uniqueId val="{00000000-2A0B-4372-AE08-AA5680008BEE}"/>
            </c:ext>
          </c:extLst>
        </c:ser>
        <c:ser>
          <c:idx val="1"/>
          <c:order val="1"/>
          <c:tx>
            <c:strRef>
              <c:f>'[All EL Reports Quant data.xlsx]Social Action'!$J$3</c:f>
              <c:strCache>
                <c:ptCount val="1"/>
                <c:pt idx="0">
                  <c:v>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venir Book" panose="02000503020000020003"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EL Reports Quant data.xlsx]Social Action'!$H$4:$H$7</c:f>
              <c:strCache>
                <c:ptCount val="4"/>
                <c:pt idx="0">
                  <c:v>Strand 1A (n=19)</c:v>
                </c:pt>
                <c:pt idx="1">
                  <c:v>Strand 1B (n=17)</c:v>
                </c:pt>
                <c:pt idx="2">
                  <c:v>Strand 2 (n=5)</c:v>
                </c:pt>
                <c:pt idx="3">
                  <c:v>Strand 3 (n=6)</c:v>
                </c:pt>
              </c:strCache>
            </c:strRef>
          </c:cat>
          <c:val>
            <c:numRef>
              <c:f>'[All EL Reports Quant data.xlsx]Social Action'!$J$4:$J$7</c:f>
              <c:numCache>
                <c:formatCode>0%</c:formatCode>
                <c:ptCount val="4"/>
                <c:pt idx="0">
                  <c:v>0.10526315789473684</c:v>
                </c:pt>
                <c:pt idx="1">
                  <c:v>0.11764705882352941</c:v>
                </c:pt>
                <c:pt idx="2">
                  <c:v>0</c:v>
                </c:pt>
                <c:pt idx="3">
                  <c:v>0</c:v>
                </c:pt>
              </c:numCache>
            </c:numRef>
          </c:val>
          <c:extLst>
            <c:ext xmlns:c16="http://schemas.microsoft.com/office/drawing/2014/chart" uri="{C3380CC4-5D6E-409C-BE32-E72D297353CC}">
              <c16:uniqueId val="{00000001-2A0B-4372-AE08-AA5680008BEE}"/>
            </c:ext>
          </c:extLst>
        </c:ser>
        <c:ser>
          <c:idx val="2"/>
          <c:order val="2"/>
          <c:tx>
            <c:strRef>
              <c:f>'[All EL Reports Quant data.xlsx]Social Action'!$K$3</c:f>
              <c:strCache>
                <c:ptCount val="1"/>
                <c:pt idx="0">
                  <c:v>Unclear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venir Book" panose="02000503020000020003"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EL Reports Quant data.xlsx]Social Action'!$H$4:$H$7</c:f>
              <c:strCache>
                <c:ptCount val="4"/>
                <c:pt idx="0">
                  <c:v>Strand 1A (n=19)</c:v>
                </c:pt>
                <c:pt idx="1">
                  <c:v>Strand 1B (n=17)</c:v>
                </c:pt>
                <c:pt idx="2">
                  <c:v>Strand 2 (n=5)</c:v>
                </c:pt>
                <c:pt idx="3">
                  <c:v>Strand 3 (n=6)</c:v>
                </c:pt>
              </c:strCache>
            </c:strRef>
          </c:cat>
          <c:val>
            <c:numRef>
              <c:f>'[All EL Reports Quant data.xlsx]Social Action'!$K$4:$K$7</c:f>
              <c:numCache>
                <c:formatCode>0%</c:formatCode>
                <c:ptCount val="4"/>
                <c:pt idx="0">
                  <c:v>0.42105263157894735</c:v>
                </c:pt>
                <c:pt idx="1">
                  <c:v>0.23529411764705882</c:v>
                </c:pt>
                <c:pt idx="2">
                  <c:v>0.2</c:v>
                </c:pt>
                <c:pt idx="3">
                  <c:v>0.33333333333333331</c:v>
                </c:pt>
              </c:numCache>
            </c:numRef>
          </c:val>
          <c:extLst>
            <c:ext xmlns:c16="http://schemas.microsoft.com/office/drawing/2014/chart" uri="{C3380CC4-5D6E-409C-BE32-E72D297353CC}">
              <c16:uniqueId val="{00000002-2A0B-4372-AE08-AA5680008BEE}"/>
            </c:ext>
          </c:extLst>
        </c:ser>
        <c:dLbls>
          <c:dLblPos val="ctr"/>
          <c:showLegendKey val="0"/>
          <c:showVal val="1"/>
          <c:showCatName val="0"/>
          <c:showSerName val="0"/>
          <c:showPercent val="0"/>
          <c:showBubbleSize val="0"/>
        </c:dLbls>
        <c:gapWidth val="150"/>
        <c:overlap val="100"/>
        <c:axId val="1416059904"/>
        <c:axId val="1416048672"/>
      </c:barChart>
      <c:catAx>
        <c:axId val="1416059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Book" panose="02000503020000020003" pitchFamily="2" charset="0"/>
                <a:ea typeface="+mn-ea"/>
                <a:cs typeface="+mn-cs"/>
              </a:defRPr>
            </a:pPr>
            <a:endParaRPr lang="en-US"/>
          </a:p>
        </c:txPr>
        <c:crossAx val="1416048672"/>
        <c:crosses val="autoZero"/>
        <c:auto val="1"/>
        <c:lblAlgn val="ctr"/>
        <c:lblOffset val="100"/>
        <c:noMultiLvlLbl val="0"/>
      </c:catAx>
      <c:valAx>
        <c:axId val="1416048672"/>
        <c:scaling>
          <c:orientation val="minMax"/>
          <c:max val="1"/>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Book" panose="02000503020000020003" pitchFamily="2" charset="0"/>
                    <a:ea typeface="+mn-ea"/>
                    <a:cs typeface="+mn-cs"/>
                  </a:defRPr>
                </a:pPr>
                <a:r>
                  <a:rPr lang="en-GB" sz="1400"/>
                  <a:t>Percentage</a:t>
                </a:r>
                <a:r>
                  <a:rPr lang="en-GB" sz="1400" baseline="0"/>
                  <a:t> of projects</a:t>
                </a:r>
                <a:endParaRPr lang="en-GB"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Book" panose="02000503020000020003" pitchFamily="2"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Book" panose="02000503020000020003" pitchFamily="2" charset="0"/>
                <a:ea typeface="+mn-ea"/>
                <a:cs typeface="+mn-cs"/>
              </a:defRPr>
            </a:pPr>
            <a:endParaRPr lang="en-US"/>
          </a:p>
        </c:txPr>
        <c:crossAx val="141605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Book" panose="02000503020000020003" pitchFamily="2" charset="0"/>
              <a:ea typeface="+mn-ea"/>
              <a:cs typeface="+mn-cs"/>
            </a:defRPr>
          </a:pPr>
          <a:endParaRPr lang="en-US"/>
        </a:p>
      </c:txPr>
    </c:legend>
    <c:plotVisOnly val="1"/>
    <c:dispBlanksAs val="gap"/>
    <c:showDLblsOverMax val="0"/>
  </c:chart>
  <c:spPr>
    <a:noFill/>
    <a:ln>
      <a:noFill/>
    </a:ln>
    <a:effectLst/>
  </c:spPr>
  <c:txPr>
    <a:bodyPr/>
    <a:lstStyle/>
    <a:p>
      <a:pPr>
        <a:defRPr>
          <a:latin typeface="Avenir Book" panose="02000503020000020003"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Avenir Book" panose="02000503020000020003" pitchFamily="2" charset="0"/>
                <a:ea typeface="+mn-ea"/>
                <a:cs typeface="+mn-cs"/>
              </a:defRPr>
            </a:pPr>
            <a:r>
              <a:rPr lang="en-GB" sz="1500"/>
              <a:t>Average (mean) number of partnerships per organisation developed during </a:t>
            </a:r>
            <a:r>
              <a:rPr lang="en-GB" sz="1500" err="1"/>
              <a:t>EmpowHER</a:t>
            </a:r>
            <a:r>
              <a:rPr lang="en-GB" sz="1500"/>
              <a:t> Legacy</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Avenir Book" panose="02000503020000020003" pitchFamily="2" charset="0"/>
              <a:ea typeface="+mn-ea"/>
              <a:cs typeface="+mn-cs"/>
            </a:defRPr>
          </a:pPr>
          <a:endParaRPr lang="en-US"/>
        </a:p>
      </c:txPr>
    </c:title>
    <c:autoTitleDeleted val="0"/>
    <c:plotArea>
      <c:layout/>
      <c:barChart>
        <c:barDir val="col"/>
        <c:grouping val="clustered"/>
        <c:varyColors val="0"/>
        <c:ser>
          <c:idx val="0"/>
          <c:order val="0"/>
          <c:tx>
            <c:v>New partnerships</c:v>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[1]Comparison!$B$8:$B$12</c:f>
              <c:strCache>
                <c:ptCount val="4"/>
                <c:pt idx="0">
                  <c:v>Strand 1A</c:v>
                </c:pt>
                <c:pt idx="1">
                  <c:v>Strand 1B</c:v>
                </c:pt>
                <c:pt idx="2">
                  <c:v>Strand 2</c:v>
                </c:pt>
                <c:pt idx="3">
                  <c:v>Strand 3</c:v>
                </c:pt>
              </c:strCache>
              <c:extLst/>
            </c:strRef>
          </c:cat>
          <c:val>
            <c:numRef>
              <c:f>[1]Comparison!$I$8:$I$12</c:f>
              <c:numCache>
                <c:formatCode>General</c:formatCode>
                <c:ptCount val="4"/>
                <c:pt idx="0">
                  <c:v>1.4</c:v>
                </c:pt>
                <c:pt idx="1">
                  <c:v>2.8</c:v>
                </c:pt>
                <c:pt idx="2">
                  <c:v>2.4</c:v>
                </c:pt>
                <c:pt idx="3">
                  <c:v>2</c:v>
                </c:pt>
              </c:numCache>
              <c:extLst/>
            </c:numRef>
          </c:val>
          <c:extLst>
            <c:ext xmlns:c16="http://schemas.microsoft.com/office/drawing/2014/chart" uri="{C3380CC4-5D6E-409C-BE32-E72D297353CC}">
              <c16:uniqueId val="{00000000-9A9D-4E21-B25D-FEA0094F2BE2}"/>
            </c:ext>
          </c:extLst>
        </c:ser>
        <c:ser>
          <c:idx val="1"/>
          <c:order val="1"/>
          <c:tx>
            <c:v>Existing partnerships</c:v>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[1]Comparison!$B$8:$B$12</c:f>
              <c:strCache>
                <c:ptCount val="4"/>
                <c:pt idx="0">
                  <c:v>Strand 1A</c:v>
                </c:pt>
                <c:pt idx="1">
                  <c:v>Strand 1B</c:v>
                </c:pt>
                <c:pt idx="2">
                  <c:v>Strand 2</c:v>
                </c:pt>
                <c:pt idx="3">
                  <c:v>Strand 3</c:v>
                </c:pt>
              </c:strCache>
              <c:extLst/>
            </c:strRef>
          </c:cat>
          <c:val>
            <c:numRef>
              <c:f>[1]Comparison!$J$8:$J$12</c:f>
              <c:numCache>
                <c:formatCode>General</c:formatCode>
                <c:ptCount val="4"/>
                <c:pt idx="0">
                  <c:v>3.9</c:v>
                </c:pt>
                <c:pt idx="1">
                  <c:v>1.5</c:v>
                </c:pt>
                <c:pt idx="2">
                  <c:v>3.2</c:v>
                </c:pt>
                <c:pt idx="3">
                  <c:v>1</c:v>
                </c:pt>
              </c:numCache>
              <c:extLst/>
            </c:numRef>
          </c:val>
          <c:extLst>
            <c:ext xmlns:c16="http://schemas.microsoft.com/office/drawing/2014/chart" uri="{C3380CC4-5D6E-409C-BE32-E72D297353CC}">
              <c16:uniqueId val="{00000001-9A9D-4E21-B25D-FEA0094F2BE2}"/>
            </c:ext>
          </c:extLst>
        </c:ser>
        <c:dLbls>
          <c:dLblPos val="outEnd"/>
          <c:showLegendKey val="0"/>
          <c:showVal val="1"/>
          <c:showCatName val="0"/>
          <c:showSerName val="0"/>
          <c:showPercent val="0"/>
          <c:showBubbleSize val="0"/>
        </c:dLbls>
        <c:gapWidth val="219"/>
        <c:overlap val="-27"/>
        <c:axId val="611636032"/>
        <c:axId val="439321648"/>
      </c:barChart>
      <c:catAx>
        <c:axId val="6116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Book" panose="02000503020000020003" pitchFamily="2" charset="0"/>
                <a:ea typeface="+mn-ea"/>
                <a:cs typeface="+mn-cs"/>
              </a:defRPr>
            </a:pPr>
            <a:endParaRPr lang="en-US"/>
          </a:p>
        </c:txPr>
        <c:crossAx val="439321648"/>
        <c:crosses val="autoZero"/>
        <c:auto val="1"/>
        <c:lblAlgn val="ctr"/>
        <c:lblOffset val="100"/>
        <c:noMultiLvlLbl val="0"/>
      </c:catAx>
      <c:valAx>
        <c:axId val="439321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Book" panose="02000503020000020003" pitchFamily="2" charset="0"/>
                <a:ea typeface="+mn-ea"/>
                <a:cs typeface="+mn-cs"/>
              </a:defRPr>
            </a:pPr>
            <a:endParaRPr lang="en-US"/>
          </a:p>
        </c:txPr>
        <c:crossAx val="61163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venir Book" panose="02000503020000020003" pitchFamily="2" charset="0"/>
              <a:ea typeface="+mn-ea"/>
              <a:cs typeface="+mn-cs"/>
            </a:defRPr>
          </a:pPr>
          <a:endParaRPr lang="en-US"/>
        </a:p>
      </c:txPr>
    </c:legend>
    <c:plotVisOnly val="1"/>
    <c:dispBlanksAs val="gap"/>
    <c:showDLblsOverMax val="0"/>
  </c:chart>
  <c:spPr>
    <a:noFill/>
    <a:ln>
      <a:noFill/>
    </a:ln>
    <a:effectLst/>
  </c:spPr>
  <c:txPr>
    <a:bodyPr/>
    <a:lstStyle/>
    <a:p>
      <a:pPr>
        <a:defRPr sz="900">
          <a:latin typeface="Avenir Book" panose="02000503020000020003"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B4612-E3AA-4F00-B28D-743D9CC3981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EC3D6603-8F83-44E8-B635-F9911AAD63BD}">
      <dgm:prSet phldrT="[Text]"/>
      <dgm:spPr/>
      <dgm:t>
        <a:bodyPr/>
        <a:lstStyle/>
        <a:p>
          <a:r>
            <a:rPr lang="en-US">
              <a:latin typeface="Avenir Book" panose="02000503020000020003" pitchFamily="2" charset="0"/>
            </a:rPr>
            <a:t>Funding</a:t>
          </a:r>
          <a:endParaRPr lang="en-GB">
            <a:latin typeface="Avenir Book" panose="02000503020000020003" pitchFamily="2" charset="0"/>
          </a:endParaRPr>
        </a:p>
      </dgm:t>
    </dgm:pt>
    <dgm:pt modelId="{F3123907-45C2-424C-A22A-BC355BAC631C}" type="parTrans" cxnId="{B6BE8357-8A16-4050-8279-98B718A7A5E4}">
      <dgm:prSet/>
      <dgm:spPr/>
      <dgm:t>
        <a:bodyPr/>
        <a:lstStyle/>
        <a:p>
          <a:endParaRPr lang="en-GB">
            <a:latin typeface="Avenir Book" panose="02000503020000020003" pitchFamily="2" charset="0"/>
          </a:endParaRPr>
        </a:p>
      </dgm:t>
    </dgm:pt>
    <dgm:pt modelId="{C7201542-567E-4065-BB82-38EEE0E3637B}" type="sibTrans" cxnId="{B6BE8357-8A16-4050-8279-98B718A7A5E4}">
      <dgm:prSet/>
      <dgm:spPr/>
      <dgm:t>
        <a:bodyPr/>
        <a:lstStyle/>
        <a:p>
          <a:endParaRPr lang="en-GB">
            <a:latin typeface="Avenir Book" panose="02000503020000020003" pitchFamily="2" charset="0"/>
          </a:endParaRPr>
        </a:p>
      </dgm:t>
    </dgm:pt>
    <dgm:pt modelId="{B58568FF-E9A4-42D2-9E60-63EA1B2C3C77}">
      <dgm:prSet phldrT="[Text]"/>
      <dgm:spPr/>
      <dgm:t>
        <a:bodyPr/>
        <a:lstStyle/>
        <a:p>
          <a:r>
            <a:rPr lang="en-US">
              <a:latin typeface="Avenir Book" panose="02000503020000020003" pitchFamily="2" charset="0"/>
            </a:rPr>
            <a:t>Initial project training</a:t>
          </a:r>
          <a:endParaRPr lang="en-GB">
            <a:latin typeface="Avenir Book" panose="02000503020000020003" pitchFamily="2" charset="0"/>
          </a:endParaRPr>
        </a:p>
      </dgm:t>
    </dgm:pt>
    <dgm:pt modelId="{32C6FDEB-BD2D-488D-B382-85406EE7D24C}" type="parTrans" cxnId="{C691CE7B-A877-46CF-8D6A-805775C433FE}">
      <dgm:prSet/>
      <dgm:spPr/>
      <dgm:t>
        <a:bodyPr/>
        <a:lstStyle/>
        <a:p>
          <a:endParaRPr lang="en-GB">
            <a:latin typeface="Avenir Book" panose="02000503020000020003" pitchFamily="2" charset="0"/>
          </a:endParaRPr>
        </a:p>
      </dgm:t>
    </dgm:pt>
    <dgm:pt modelId="{F4998D51-B9F4-47FD-9D62-875130163DE4}" type="sibTrans" cxnId="{C691CE7B-A877-46CF-8D6A-805775C433FE}">
      <dgm:prSet/>
      <dgm:spPr/>
      <dgm:t>
        <a:bodyPr/>
        <a:lstStyle/>
        <a:p>
          <a:endParaRPr lang="en-GB">
            <a:latin typeface="Avenir Book" panose="02000503020000020003" pitchFamily="2" charset="0"/>
          </a:endParaRPr>
        </a:p>
      </dgm:t>
    </dgm:pt>
    <dgm:pt modelId="{31C35D2C-58AB-40FE-9483-FB0F2D038538}">
      <dgm:prSet phldrT="[Text]"/>
      <dgm:spPr/>
      <dgm:t>
        <a:bodyPr/>
        <a:lstStyle/>
        <a:p>
          <a:r>
            <a:rPr lang="en-US">
              <a:latin typeface="Avenir Book" panose="02000503020000020003" pitchFamily="2" charset="0"/>
            </a:rPr>
            <a:t>Deep dive training</a:t>
          </a:r>
          <a:endParaRPr lang="en-GB">
            <a:latin typeface="Avenir Book" panose="02000503020000020003" pitchFamily="2" charset="0"/>
          </a:endParaRPr>
        </a:p>
      </dgm:t>
    </dgm:pt>
    <dgm:pt modelId="{277412C0-8C68-4389-8975-7BD029924381}" type="parTrans" cxnId="{7CB0042A-37F0-4A6E-9B0B-832C3697AC57}">
      <dgm:prSet/>
      <dgm:spPr/>
      <dgm:t>
        <a:bodyPr/>
        <a:lstStyle/>
        <a:p>
          <a:endParaRPr lang="en-GB">
            <a:latin typeface="Avenir Book" panose="02000503020000020003" pitchFamily="2" charset="0"/>
          </a:endParaRPr>
        </a:p>
      </dgm:t>
    </dgm:pt>
    <dgm:pt modelId="{36F09E10-1519-414A-A3D1-08FCE25B3823}" type="sibTrans" cxnId="{7CB0042A-37F0-4A6E-9B0B-832C3697AC57}">
      <dgm:prSet/>
      <dgm:spPr/>
      <dgm:t>
        <a:bodyPr/>
        <a:lstStyle/>
        <a:p>
          <a:endParaRPr lang="en-GB">
            <a:latin typeface="Avenir Book" panose="02000503020000020003" pitchFamily="2" charset="0"/>
          </a:endParaRPr>
        </a:p>
      </dgm:t>
    </dgm:pt>
    <dgm:pt modelId="{CEB5EEED-6665-4AF0-8BE3-45B70B45EED5}">
      <dgm:prSet phldrT="[Text]"/>
      <dgm:spPr/>
      <dgm:t>
        <a:bodyPr/>
        <a:lstStyle/>
        <a:p>
          <a:r>
            <a:rPr lang="en-US">
              <a:latin typeface="Avenir Book" panose="02000503020000020003" pitchFamily="2" charset="0"/>
            </a:rPr>
            <a:t>EmpowHER Toolkit</a:t>
          </a:r>
          <a:endParaRPr lang="en-GB">
            <a:latin typeface="Avenir Book" panose="02000503020000020003" pitchFamily="2" charset="0"/>
          </a:endParaRPr>
        </a:p>
      </dgm:t>
    </dgm:pt>
    <dgm:pt modelId="{3E230705-FA38-4873-935A-2D0D0FD7BC4B}" type="parTrans" cxnId="{B77987F6-FE74-49C7-BB71-310DFD0D21B9}">
      <dgm:prSet/>
      <dgm:spPr/>
      <dgm:t>
        <a:bodyPr/>
        <a:lstStyle/>
        <a:p>
          <a:endParaRPr lang="en-GB">
            <a:latin typeface="Avenir Book" panose="02000503020000020003" pitchFamily="2" charset="0"/>
          </a:endParaRPr>
        </a:p>
      </dgm:t>
    </dgm:pt>
    <dgm:pt modelId="{406D8B8A-8DD2-46AE-963E-5A4323E88423}" type="sibTrans" cxnId="{B77987F6-FE74-49C7-BB71-310DFD0D21B9}">
      <dgm:prSet/>
      <dgm:spPr/>
      <dgm:t>
        <a:bodyPr/>
        <a:lstStyle/>
        <a:p>
          <a:endParaRPr lang="en-GB">
            <a:latin typeface="Avenir Book" panose="02000503020000020003" pitchFamily="2" charset="0"/>
          </a:endParaRPr>
        </a:p>
      </dgm:t>
    </dgm:pt>
    <dgm:pt modelId="{6D94590E-D5D7-4857-B4D7-C6BDF4444515}">
      <dgm:prSet phldrT="[Text]"/>
      <dgm:spPr/>
      <dgm:t>
        <a:bodyPr/>
        <a:lstStyle/>
        <a:p>
          <a:r>
            <a:rPr lang="en-US">
              <a:latin typeface="Avenir Book" panose="02000503020000020003" pitchFamily="2" charset="0"/>
            </a:rPr>
            <a:t>Project Officer support</a:t>
          </a:r>
          <a:endParaRPr lang="en-GB">
            <a:latin typeface="Avenir Book" panose="02000503020000020003" pitchFamily="2" charset="0"/>
          </a:endParaRPr>
        </a:p>
      </dgm:t>
    </dgm:pt>
    <dgm:pt modelId="{0B10CCB3-3CF8-44B1-A9F4-E3C5D7679655}" type="parTrans" cxnId="{010BA2D6-43A5-4275-9329-749618E36655}">
      <dgm:prSet/>
      <dgm:spPr/>
      <dgm:t>
        <a:bodyPr/>
        <a:lstStyle/>
        <a:p>
          <a:endParaRPr lang="en-GB">
            <a:latin typeface="Avenir Book" panose="02000503020000020003" pitchFamily="2" charset="0"/>
          </a:endParaRPr>
        </a:p>
      </dgm:t>
    </dgm:pt>
    <dgm:pt modelId="{30800101-B058-46CE-80C5-8E4E4DF49C55}" type="sibTrans" cxnId="{010BA2D6-43A5-4275-9329-749618E36655}">
      <dgm:prSet/>
      <dgm:spPr/>
      <dgm:t>
        <a:bodyPr/>
        <a:lstStyle/>
        <a:p>
          <a:endParaRPr lang="en-GB">
            <a:latin typeface="Avenir Book" panose="02000503020000020003" pitchFamily="2" charset="0"/>
          </a:endParaRPr>
        </a:p>
      </dgm:t>
    </dgm:pt>
    <dgm:pt modelId="{21C0C4B9-828D-42A2-A46C-03BE7F1A5AD9}">
      <dgm:prSet phldrT="[Text]"/>
      <dgm:spPr/>
      <dgm:t>
        <a:bodyPr/>
        <a:lstStyle/>
        <a:p>
          <a:r>
            <a:rPr lang="en-US" dirty="0">
              <a:latin typeface="Avenir Book" panose="02000503020000020003" pitchFamily="2" charset="0"/>
            </a:rPr>
            <a:t>Accessibility changes/support</a:t>
          </a:r>
          <a:endParaRPr lang="en-GB" dirty="0">
            <a:latin typeface="Avenir Book" panose="02000503020000020003" pitchFamily="2" charset="0"/>
          </a:endParaRPr>
        </a:p>
      </dgm:t>
    </dgm:pt>
    <dgm:pt modelId="{4091686E-A0E5-4486-AACA-47581BDCD224}" type="parTrans" cxnId="{98E5EDF6-7C3F-43B6-925C-64746E881E31}">
      <dgm:prSet/>
      <dgm:spPr/>
      <dgm:t>
        <a:bodyPr/>
        <a:lstStyle/>
        <a:p>
          <a:endParaRPr lang="en-GB">
            <a:latin typeface="Avenir Book" panose="02000503020000020003" pitchFamily="2" charset="0"/>
          </a:endParaRPr>
        </a:p>
      </dgm:t>
    </dgm:pt>
    <dgm:pt modelId="{6EA164BD-3D46-475C-BDFD-38799767144D}" type="sibTrans" cxnId="{98E5EDF6-7C3F-43B6-925C-64746E881E31}">
      <dgm:prSet/>
      <dgm:spPr/>
      <dgm:t>
        <a:bodyPr/>
        <a:lstStyle/>
        <a:p>
          <a:endParaRPr lang="en-GB">
            <a:latin typeface="Avenir Book" panose="02000503020000020003" pitchFamily="2" charset="0"/>
          </a:endParaRPr>
        </a:p>
      </dgm:t>
    </dgm:pt>
    <dgm:pt modelId="{8884E7D4-0ADC-458F-90C9-4EFFD7E31E4F}" type="pres">
      <dgm:prSet presAssocID="{EF2B4612-E3AA-4F00-B28D-743D9CC3981B}" presName="diagram" presStyleCnt="0">
        <dgm:presLayoutVars>
          <dgm:dir/>
          <dgm:resizeHandles val="exact"/>
        </dgm:presLayoutVars>
      </dgm:prSet>
      <dgm:spPr/>
    </dgm:pt>
    <dgm:pt modelId="{DC43CAF5-203C-4604-A9CD-42F01F1DD534}" type="pres">
      <dgm:prSet presAssocID="{EC3D6603-8F83-44E8-B635-F9911AAD63BD}" presName="node" presStyleLbl="node1" presStyleIdx="0" presStyleCnt="6">
        <dgm:presLayoutVars>
          <dgm:bulletEnabled val="1"/>
        </dgm:presLayoutVars>
      </dgm:prSet>
      <dgm:spPr>
        <a:prstGeom prst="roundRect">
          <a:avLst/>
        </a:prstGeom>
      </dgm:spPr>
    </dgm:pt>
    <dgm:pt modelId="{69813B3D-2E21-4042-A4BB-F7DF5ABE1EA5}" type="pres">
      <dgm:prSet presAssocID="{C7201542-567E-4065-BB82-38EEE0E3637B}" presName="sibTrans" presStyleCnt="0"/>
      <dgm:spPr/>
    </dgm:pt>
    <dgm:pt modelId="{ADB24A2B-52BA-477E-AB80-02E763F107E3}" type="pres">
      <dgm:prSet presAssocID="{B58568FF-E9A4-42D2-9E60-63EA1B2C3C77}" presName="node" presStyleLbl="node1" presStyleIdx="1" presStyleCnt="6">
        <dgm:presLayoutVars>
          <dgm:bulletEnabled val="1"/>
        </dgm:presLayoutVars>
      </dgm:prSet>
      <dgm:spPr>
        <a:prstGeom prst="roundRect">
          <a:avLst/>
        </a:prstGeom>
      </dgm:spPr>
    </dgm:pt>
    <dgm:pt modelId="{722F73C1-AFD0-47C7-9CD3-DE7F49E0D8B2}" type="pres">
      <dgm:prSet presAssocID="{F4998D51-B9F4-47FD-9D62-875130163DE4}" presName="sibTrans" presStyleCnt="0"/>
      <dgm:spPr/>
    </dgm:pt>
    <dgm:pt modelId="{337BE386-690E-42D4-A031-89E26656FE25}" type="pres">
      <dgm:prSet presAssocID="{31C35D2C-58AB-40FE-9483-FB0F2D038538}" presName="node" presStyleLbl="node1" presStyleIdx="2" presStyleCnt="6">
        <dgm:presLayoutVars>
          <dgm:bulletEnabled val="1"/>
        </dgm:presLayoutVars>
      </dgm:prSet>
      <dgm:spPr>
        <a:prstGeom prst="roundRect">
          <a:avLst/>
        </a:prstGeom>
      </dgm:spPr>
    </dgm:pt>
    <dgm:pt modelId="{437F8D27-D86F-4FFD-A2D9-231F5EB2409F}" type="pres">
      <dgm:prSet presAssocID="{36F09E10-1519-414A-A3D1-08FCE25B3823}" presName="sibTrans" presStyleCnt="0"/>
      <dgm:spPr/>
    </dgm:pt>
    <dgm:pt modelId="{02A25312-046E-468B-AF72-A4A139C16368}" type="pres">
      <dgm:prSet presAssocID="{CEB5EEED-6665-4AF0-8BE3-45B70B45EED5}" presName="node" presStyleLbl="node1" presStyleIdx="3" presStyleCnt="6">
        <dgm:presLayoutVars>
          <dgm:bulletEnabled val="1"/>
        </dgm:presLayoutVars>
      </dgm:prSet>
      <dgm:spPr>
        <a:prstGeom prst="roundRect">
          <a:avLst/>
        </a:prstGeom>
      </dgm:spPr>
    </dgm:pt>
    <dgm:pt modelId="{C3EE0B09-ECBE-45B0-BE84-95D328101279}" type="pres">
      <dgm:prSet presAssocID="{406D8B8A-8DD2-46AE-963E-5A4323E88423}" presName="sibTrans" presStyleCnt="0"/>
      <dgm:spPr/>
    </dgm:pt>
    <dgm:pt modelId="{C3A74059-6652-4B3C-B83B-7560DEC72B11}" type="pres">
      <dgm:prSet presAssocID="{6D94590E-D5D7-4857-B4D7-C6BDF4444515}" presName="node" presStyleLbl="node1" presStyleIdx="4" presStyleCnt="6">
        <dgm:presLayoutVars>
          <dgm:bulletEnabled val="1"/>
        </dgm:presLayoutVars>
      </dgm:prSet>
      <dgm:spPr>
        <a:prstGeom prst="roundRect">
          <a:avLst/>
        </a:prstGeom>
      </dgm:spPr>
    </dgm:pt>
    <dgm:pt modelId="{4798F3A2-14C4-42AD-BFB5-82BEFA1CAA48}" type="pres">
      <dgm:prSet presAssocID="{30800101-B058-46CE-80C5-8E4E4DF49C55}" presName="sibTrans" presStyleCnt="0"/>
      <dgm:spPr/>
    </dgm:pt>
    <dgm:pt modelId="{6A25DDA8-B22C-415C-A71B-B2DEDCA75C01}" type="pres">
      <dgm:prSet presAssocID="{21C0C4B9-828D-42A2-A46C-03BE7F1A5AD9}" presName="node" presStyleLbl="node1" presStyleIdx="5" presStyleCnt="6">
        <dgm:presLayoutVars>
          <dgm:bulletEnabled val="1"/>
        </dgm:presLayoutVars>
      </dgm:prSet>
      <dgm:spPr>
        <a:prstGeom prst="roundRect">
          <a:avLst/>
        </a:prstGeom>
      </dgm:spPr>
    </dgm:pt>
  </dgm:ptLst>
  <dgm:cxnLst>
    <dgm:cxn modelId="{A0CFF425-EC13-4AF7-A715-192EA15F125B}" type="presOf" srcId="{6D94590E-D5D7-4857-B4D7-C6BDF4444515}" destId="{C3A74059-6652-4B3C-B83B-7560DEC72B11}" srcOrd="0" destOrd="0" presId="urn:microsoft.com/office/officeart/2005/8/layout/default"/>
    <dgm:cxn modelId="{7CB0042A-37F0-4A6E-9B0B-832C3697AC57}" srcId="{EF2B4612-E3AA-4F00-B28D-743D9CC3981B}" destId="{31C35D2C-58AB-40FE-9483-FB0F2D038538}" srcOrd="2" destOrd="0" parTransId="{277412C0-8C68-4389-8975-7BD029924381}" sibTransId="{36F09E10-1519-414A-A3D1-08FCE25B3823}"/>
    <dgm:cxn modelId="{6E385037-33A0-452D-95BD-401556D30A94}" type="presOf" srcId="{EF2B4612-E3AA-4F00-B28D-743D9CC3981B}" destId="{8884E7D4-0ADC-458F-90C9-4EFFD7E31E4F}" srcOrd="0" destOrd="0" presId="urn:microsoft.com/office/officeart/2005/8/layout/default"/>
    <dgm:cxn modelId="{BF42C073-FAB8-40FD-9581-CBB775A5DEEA}" type="presOf" srcId="{B58568FF-E9A4-42D2-9E60-63EA1B2C3C77}" destId="{ADB24A2B-52BA-477E-AB80-02E763F107E3}" srcOrd="0" destOrd="0" presId="urn:microsoft.com/office/officeart/2005/8/layout/default"/>
    <dgm:cxn modelId="{B6BE8357-8A16-4050-8279-98B718A7A5E4}" srcId="{EF2B4612-E3AA-4F00-B28D-743D9CC3981B}" destId="{EC3D6603-8F83-44E8-B635-F9911AAD63BD}" srcOrd="0" destOrd="0" parTransId="{F3123907-45C2-424C-A22A-BC355BAC631C}" sibTransId="{C7201542-567E-4065-BB82-38EEE0E3637B}"/>
    <dgm:cxn modelId="{C691CE7B-A877-46CF-8D6A-805775C433FE}" srcId="{EF2B4612-E3AA-4F00-B28D-743D9CC3981B}" destId="{B58568FF-E9A4-42D2-9E60-63EA1B2C3C77}" srcOrd="1" destOrd="0" parTransId="{32C6FDEB-BD2D-488D-B382-85406EE7D24C}" sibTransId="{F4998D51-B9F4-47FD-9D62-875130163DE4}"/>
    <dgm:cxn modelId="{6A530783-4A9B-45FF-A4A4-B9F5F69EA7F6}" type="presOf" srcId="{EC3D6603-8F83-44E8-B635-F9911AAD63BD}" destId="{DC43CAF5-203C-4604-A9CD-42F01F1DD534}" srcOrd="0" destOrd="0" presId="urn:microsoft.com/office/officeart/2005/8/layout/default"/>
    <dgm:cxn modelId="{1A9C5783-1E9D-429C-A086-C8BF03ED62C6}" type="presOf" srcId="{21C0C4B9-828D-42A2-A46C-03BE7F1A5AD9}" destId="{6A25DDA8-B22C-415C-A71B-B2DEDCA75C01}" srcOrd="0" destOrd="0" presId="urn:microsoft.com/office/officeart/2005/8/layout/default"/>
    <dgm:cxn modelId="{F65BDC9C-0778-446B-A4EB-59390B011DBB}" type="presOf" srcId="{CEB5EEED-6665-4AF0-8BE3-45B70B45EED5}" destId="{02A25312-046E-468B-AF72-A4A139C16368}" srcOrd="0" destOrd="0" presId="urn:microsoft.com/office/officeart/2005/8/layout/default"/>
    <dgm:cxn modelId="{01CC92B5-BCF7-489B-9BE0-D68A7AF74167}" type="presOf" srcId="{31C35D2C-58AB-40FE-9483-FB0F2D038538}" destId="{337BE386-690E-42D4-A031-89E26656FE25}" srcOrd="0" destOrd="0" presId="urn:microsoft.com/office/officeart/2005/8/layout/default"/>
    <dgm:cxn modelId="{010BA2D6-43A5-4275-9329-749618E36655}" srcId="{EF2B4612-E3AA-4F00-B28D-743D9CC3981B}" destId="{6D94590E-D5D7-4857-B4D7-C6BDF4444515}" srcOrd="4" destOrd="0" parTransId="{0B10CCB3-3CF8-44B1-A9F4-E3C5D7679655}" sibTransId="{30800101-B058-46CE-80C5-8E4E4DF49C55}"/>
    <dgm:cxn modelId="{B77987F6-FE74-49C7-BB71-310DFD0D21B9}" srcId="{EF2B4612-E3AA-4F00-B28D-743D9CC3981B}" destId="{CEB5EEED-6665-4AF0-8BE3-45B70B45EED5}" srcOrd="3" destOrd="0" parTransId="{3E230705-FA38-4873-935A-2D0D0FD7BC4B}" sibTransId="{406D8B8A-8DD2-46AE-963E-5A4323E88423}"/>
    <dgm:cxn modelId="{98E5EDF6-7C3F-43B6-925C-64746E881E31}" srcId="{EF2B4612-E3AA-4F00-B28D-743D9CC3981B}" destId="{21C0C4B9-828D-42A2-A46C-03BE7F1A5AD9}" srcOrd="5" destOrd="0" parTransId="{4091686E-A0E5-4486-AACA-47581BDCD224}" sibTransId="{6EA164BD-3D46-475C-BDFD-38799767144D}"/>
    <dgm:cxn modelId="{F8AE3795-633C-4B18-A0D6-74A2847B4932}" type="presParOf" srcId="{8884E7D4-0ADC-458F-90C9-4EFFD7E31E4F}" destId="{DC43CAF5-203C-4604-A9CD-42F01F1DD534}" srcOrd="0" destOrd="0" presId="urn:microsoft.com/office/officeart/2005/8/layout/default"/>
    <dgm:cxn modelId="{8652B34C-BC7F-4793-887D-86698FDDDD54}" type="presParOf" srcId="{8884E7D4-0ADC-458F-90C9-4EFFD7E31E4F}" destId="{69813B3D-2E21-4042-A4BB-F7DF5ABE1EA5}" srcOrd="1" destOrd="0" presId="urn:microsoft.com/office/officeart/2005/8/layout/default"/>
    <dgm:cxn modelId="{75D2D83D-625A-4CFA-8453-884AAB928141}" type="presParOf" srcId="{8884E7D4-0ADC-458F-90C9-4EFFD7E31E4F}" destId="{ADB24A2B-52BA-477E-AB80-02E763F107E3}" srcOrd="2" destOrd="0" presId="urn:microsoft.com/office/officeart/2005/8/layout/default"/>
    <dgm:cxn modelId="{4AC9DF9F-2AFC-42A5-AA49-446B74541F18}" type="presParOf" srcId="{8884E7D4-0ADC-458F-90C9-4EFFD7E31E4F}" destId="{722F73C1-AFD0-47C7-9CD3-DE7F49E0D8B2}" srcOrd="3" destOrd="0" presId="urn:microsoft.com/office/officeart/2005/8/layout/default"/>
    <dgm:cxn modelId="{5996D318-8647-4741-8076-FB3C41C20554}" type="presParOf" srcId="{8884E7D4-0ADC-458F-90C9-4EFFD7E31E4F}" destId="{337BE386-690E-42D4-A031-89E26656FE25}" srcOrd="4" destOrd="0" presId="urn:microsoft.com/office/officeart/2005/8/layout/default"/>
    <dgm:cxn modelId="{BF12F625-BBC5-438E-A89A-64D2831716D5}" type="presParOf" srcId="{8884E7D4-0ADC-458F-90C9-4EFFD7E31E4F}" destId="{437F8D27-D86F-4FFD-A2D9-231F5EB2409F}" srcOrd="5" destOrd="0" presId="urn:microsoft.com/office/officeart/2005/8/layout/default"/>
    <dgm:cxn modelId="{489C5845-7FFF-4A9C-935B-686D74F71D4D}" type="presParOf" srcId="{8884E7D4-0ADC-458F-90C9-4EFFD7E31E4F}" destId="{02A25312-046E-468B-AF72-A4A139C16368}" srcOrd="6" destOrd="0" presId="urn:microsoft.com/office/officeart/2005/8/layout/default"/>
    <dgm:cxn modelId="{CAE595E5-4080-4E5F-9F33-BE8D5C874266}" type="presParOf" srcId="{8884E7D4-0ADC-458F-90C9-4EFFD7E31E4F}" destId="{C3EE0B09-ECBE-45B0-BE84-95D328101279}" srcOrd="7" destOrd="0" presId="urn:microsoft.com/office/officeart/2005/8/layout/default"/>
    <dgm:cxn modelId="{278A3825-1A8C-4F5A-BBA6-E5D49B33AF41}" type="presParOf" srcId="{8884E7D4-0ADC-458F-90C9-4EFFD7E31E4F}" destId="{C3A74059-6652-4B3C-B83B-7560DEC72B11}" srcOrd="8" destOrd="0" presId="urn:microsoft.com/office/officeart/2005/8/layout/default"/>
    <dgm:cxn modelId="{49E1DB57-52DB-4894-B3BF-5A658F55D16E}" type="presParOf" srcId="{8884E7D4-0ADC-458F-90C9-4EFFD7E31E4F}" destId="{4798F3A2-14C4-42AD-BFB5-82BEFA1CAA48}" srcOrd="9" destOrd="0" presId="urn:microsoft.com/office/officeart/2005/8/layout/default"/>
    <dgm:cxn modelId="{37BE5268-BB2C-47CD-91BF-6535DC94A438}" type="presParOf" srcId="{8884E7D4-0ADC-458F-90C9-4EFFD7E31E4F}" destId="{6A25DDA8-B22C-415C-A71B-B2DEDCA75C0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8B229-758F-480B-9AB9-E984EE425CB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69D0D51D-AB5D-4899-88F1-8C2EE2FE6422}">
      <dgm:prSet phldrT="[Text]" custT="1"/>
      <dgm:spPr/>
      <dgm:t>
        <a:bodyPr/>
        <a:lstStyle/>
        <a:p>
          <a:r>
            <a:rPr lang="en-GB" sz="2200">
              <a:latin typeface="Avenir Book" panose="02000503020000020003" pitchFamily="2" charset="0"/>
            </a:rPr>
            <a:t>Educational campaign on knife violence</a:t>
          </a:r>
          <a:endParaRPr lang="en-GB" sz="2200" b="1">
            <a:latin typeface="Century Gothic" panose="020B0502020202020204" pitchFamily="34" charset="0"/>
          </a:endParaRPr>
        </a:p>
      </dgm:t>
    </dgm:pt>
    <dgm:pt modelId="{89023A4B-E290-4AA8-AD40-B6F48D135EE5}" type="parTrans" cxnId="{3A2CCB83-895E-469C-88BC-8E7DD8680D8D}">
      <dgm:prSet/>
      <dgm:spPr/>
      <dgm:t>
        <a:bodyPr/>
        <a:lstStyle/>
        <a:p>
          <a:endParaRPr lang="en-GB" sz="2200">
            <a:latin typeface="Avenir Book" panose="02000503020000020003" pitchFamily="2" charset="0"/>
          </a:endParaRPr>
        </a:p>
      </dgm:t>
    </dgm:pt>
    <dgm:pt modelId="{A8350850-FDE9-48EF-834B-3A441874D9C3}" type="sibTrans" cxnId="{3A2CCB83-895E-469C-88BC-8E7DD8680D8D}">
      <dgm:prSet/>
      <dgm:spPr/>
      <dgm:t>
        <a:bodyPr/>
        <a:lstStyle/>
        <a:p>
          <a:endParaRPr lang="en-GB" sz="2200">
            <a:latin typeface="Avenir Book" panose="02000503020000020003" pitchFamily="2" charset="0"/>
          </a:endParaRPr>
        </a:p>
      </dgm:t>
    </dgm:pt>
    <dgm:pt modelId="{851FD866-5D5E-4ABC-9EDC-689D10AB0464}">
      <dgm:prSet phldrT="[Text]" custT="1"/>
      <dgm:spPr>
        <a:solidFill>
          <a:schemeClr val="accent6"/>
        </a:solidFill>
      </dgm:spPr>
      <dgm:t>
        <a:bodyPr/>
        <a:lstStyle/>
        <a:p>
          <a:pPr>
            <a:buFont typeface="Symbol" panose="05050102010706020507" pitchFamily="18" charset="2"/>
            <a:buNone/>
          </a:pPr>
          <a:r>
            <a:rPr lang="en-GB" sz="2200">
              <a:latin typeface="Avenir Book" panose="02000503020000020003" pitchFamily="2" charset="0"/>
            </a:rPr>
            <a:t>Setting up a community nature café</a:t>
          </a:r>
          <a:endParaRPr lang="en-GB" sz="2200" b="1">
            <a:latin typeface="Century Gothic" panose="020B0502020202020204" pitchFamily="34" charset="0"/>
          </a:endParaRPr>
        </a:p>
      </dgm:t>
    </dgm:pt>
    <dgm:pt modelId="{03E7FA86-03AA-4C7F-B68B-6BDB99C8D790}" type="parTrans" cxnId="{AC9A7BA8-98BF-44E0-9027-7FFE0B7E611F}">
      <dgm:prSet/>
      <dgm:spPr/>
      <dgm:t>
        <a:bodyPr/>
        <a:lstStyle/>
        <a:p>
          <a:endParaRPr lang="en-GB" sz="2200">
            <a:latin typeface="Avenir Book" panose="02000503020000020003" pitchFamily="2" charset="0"/>
          </a:endParaRPr>
        </a:p>
      </dgm:t>
    </dgm:pt>
    <dgm:pt modelId="{781BD956-FC97-4831-822F-01700B06599A}" type="sibTrans" cxnId="{AC9A7BA8-98BF-44E0-9027-7FFE0B7E611F}">
      <dgm:prSet/>
      <dgm:spPr/>
      <dgm:t>
        <a:bodyPr/>
        <a:lstStyle/>
        <a:p>
          <a:endParaRPr lang="en-GB" sz="2200">
            <a:latin typeface="Avenir Book" panose="02000503020000020003" pitchFamily="2" charset="0"/>
          </a:endParaRPr>
        </a:p>
      </dgm:t>
    </dgm:pt>
    <dgm:pt modelId="{EC52AB87-08F6-45FA-92C0-C6454F1FBE84}">
      <dgm:prSet custT="1"/>
      <dgm:spPr/>
      <dgm:t>
        <a:bodyPr/>
        <a:lstStyle/>
        <a:p>
          <a:pPr>
            <a:buFont typeface="Symbol" panose="05050102010706020507" pitchFamily="18" charset="2"/>
            <a:buNone/>
          </a:pPr>
          <a:r>
            <a:rPr lang="en-GB" sz="2200">
              <a:latin typeface="Avenir Book" panose="02000503020000020003" pitchFamily="2" charset="0"/>
            </a:rPr>
            <a:t>Fundraising &amp; coordinating donations for local homelessness charities</a:t>
          </a:r>
          <a:endParaRPr lang="en-GB" sz="2200" b="1">
            <a:latin typeface="Century Gothic" panose="020B0502020202020204" pitchFamily="34" charset="0"/>
          </a:endParaRPr>
        </a:p>
      </dgm:t>
    </dgm:pt>
    <dgm:pt modelId="{835A49FB-6DC7-4044-80F2-2F9B7FDEF375}" type="parTrans" cxnId="{4D216103-2F95-4610-A30A-13104F915C49}">
      <dgm:prSet/>
      <dgm:spPr/>
      <dgm:t>
        <a:bodyPr/>
        <a:lstStyle/>
        <a:p>
          <a:endParaRPr lang="en-GB" sz="2200">
            <a:latin typeface="Avenir Book" panose="02000503020000020003" pitchFamily="2" charset="0"/>
          </a:endParaRPr>
        </a:p>
      </dgm:t>
    </dgm:pt>
    <dgm:pt modelId="{F93F4E31-AA2D-4D06-A8B4-C5A183D88E42}" type="sibTrans" cxnId="{4D216103-2F95-4610-A30A-13104F915C49}">
      <dgm:prSet/>
      <dgm:spPr/>
      <dgm:t>
        <a:bodyPr/>
        <a:lstStyle/>
        <a:p>
          <a:endParaRPr lang="en-GB" sz="2200">
            <a:latin typeface="Avenir Book" panose="02000503020000020003" pitchFamily="2" charset="0"/>
          </a:endParaRPr>
        </a:p>
      </dgm:t>
    </dgm:pt>
    <dgm:pt modelId="{824CF983-120E-4B16-8DCF-6CCD880E5E7E}" type="pres">
      <dgm:prSet presAssocID="{0F28B229-758F-480B-9AB9-E984EE425CBB}" presName="diagram" presStyleCnt="0">
        <dgm:presLayoutVars>
          <dgm:dir/>
          <dgm:resizeHandles val="exact"/>
        </dgm:presLayoutVars>
      </dgm:prSet>
      <dgm:spPr/>
    </dgm:pt>
    <dgm:pt modelId="{584F35B7-5526-42A0-AFA3-476D87660942}" type="pres">
      <dgm:prSet presAssocID="{69D0D51D-AB5D-4899-88F1-8C2EE2FE6422}" presName="node" presStyleLbl="node1" presStyleIdx="0" presStyleCnt="3">
        <dgm:presLayoutVars>
          <dgm:bulletEnabled val="1"/>
        </dgm:presLayoutVars>
      </dgm:prSet>
      <dgm:spPr>
        <a:prstGeom prst="roundRect">
          <a:avLst/>
        </a:prstGeom>
      </dgm:spPr>
    </dgm:pt>
    <dgm:pt modelId="{98B7264C-C130-46F6-A711-A15AD10C62FA}" type="pres">
      <dgm:prSet presAssocID="{A8350850-FDE9-48EF-834B-3A441874D9C3}" presName="sibTrans" presStyleCnt="0"/>
      <dgm:spPr/>
    </dgm:pt>
    <dgm:pt modelId="{0AE1DFC5-46A0-4E36-9989-71782D62BB0D}" type="pres">
      <dgm:prSet presAssocID="{851FD866-5D5E-4ABC-9EDC-689D10AB0464}" presName="node" presStyleLbl="node1" presStyleIdx="1" presStyleCnt="3">
        <dgm:presLayoutVars>
          <dgm:bulletEnabled val="1"/>
        </dgm:presLayoutVars>
      </dgm:prSet>
      <dgm:spPr>
        <a:prstGeom prst="roundRect">
          <a:avLst/>
        </a:prstGeom>
      </dgm:spPr>
    </dgm:pt>
    <dgm:pt modelId="{9BCB6965-98AC-489A-AAFF-00D20B5B3BF9}" type="pres">
      <dgm:prSet presAssocID="{781BD956-FC97-4831-822F-01700B06599A}" presName="sibTrans" presStyleCnt="0"/>
      <dgm:spPr/>
    </dgm:pt>
    <dgm:pt modelId="{B53ADF9F-C061-4A2B-A31A-E5DBE695C947}" type="pres">
      <dgm:prSet presAssocID="{EC52AB87-08F6-45FA-92C0-C6454F1FBE84}" presName="node" presStyleLbl="node1" presStyleIdx="2" presStyleCnt="3">
        <dgm:presLayoutVars>
          <dgm:bulletEnabled val="1"/>
        </dgm:presLayoutVars>
      </dgm:prSet>
      <dgm:spPr>
        <a:prstGeom prst="roundRect">
          <a:avLst/>
        </a:prstGeom>
      </dgm:spPr>
    </dgm:pt>
  </dgm:ptLst>
  <dgm:cxnLst>
    <dgm:cxn modelId="{4D216103-2F95-4610-A30A-13104F915C49}" srcId="{0F28B229-758F-480B-9AB9-E984EE425CBB}" destId="{EC52AB87-08F6-45FA-92C0-C6454F1FBE84}" srcOrd="2" destOrd="0" parTransId="{835A49FB-6DC7-4044-80F2-2F9B7FDEF375}" sibTransId="{F93F4E31-AA2D-4D06-A8B4-C5A183D88E42}"/>
    <dgm:cxn modelId="{4658A10E-E8B9-47A3-B305-4ADB6F212352}" type="presOf" srcId="{851FD866-5D5E-4ABC-9EDC-689D10AB0464}" destId="{0AE1DFC5-46A0-4E36-9989-71782D62BB0D}" srcOrd="0" destOrd="0" presId="urn:microsoft.com/office/officeart/2005/8/layout/default"/>
    <dgm:cxn modelId="{6F74B81F-BA2A-4F78-8558-73AD01A81B0F}" type="presOf" srcId="{0F28B229-758F-480B-9AB9-E984EE425CBB}" destId="{824CF983-120E-4B16-8DCF-6CCD880E5E7E}" srcOrd="0" destOrd="0" presId="urn:microsoft.com/office/officeart/2005/8/layout/default"/>
    <dgm:cxn modelId="{3A2CCB83-895E-469C-88BC-8E7DD8680D8D}" srcId="{0F28B229-758F-480B-9AB9-E984EE425CBB}" destId="{69D0D51D-AB5D-4899-88F1-8C2EE2FE6422}" srcOrd="0" destOrd="0" parTransId="{89023A4B-E290-4AA8-AD40-B6F48D135EE5}" sibTransId="{A8350850-FDE9-48EF-834B-3A441874D9C3}"/>
    <dgm:cxn modelId="{AC9A7BA8-98BF-44E0-9027-7FFE0B7E611F}" srcId="{0F28B229-758F-480B-9AB9-E984EE425CBB}" destId="{851FD866-5D5E-4ABC-9EDC-689D10AB0464}" srcOrd="1" destOrd="0" parTransId="{03E7FA86-03AA-4C7F-B68B-6BDB99C8D790}" sibTransId="{781BD956-FC97-4831-822F-01700B06599A}"/>
    <dgm:cxn modelId="{28FDA9B2-BBDA-4571-979C-A3DDEA434945}" type="presOf" srcId="{69D0D51D-AB5D-4899-88F1-8C2EE2FE6422}" destId="{584F35B7-5526-42A0-AFA3-476D87660942}" srcOrd="0" destOrd="0" presId="urn:microsoft.com/office/officeart/2005/8/layout/default"/>
    <dgm:cxn modelId="{B213BCDE-1412-4D16-B5D4-A0E060365C62}" type="presOf" srcId="{EC52AB87-08F6-45FA-92C0-C6454F1FBE84}" destId="{B53ADF9F-C061-4A2B-A31A-E5DBE695C947}" srcOrd="0" destOrd="0" presId="urn:microsoft.com/office/officeart/2005/8/layout/default"/>
    <dgm:cxn modelId="{B62B3107-E60B-4B1E-B962-83378B9FD002}" type="presParOf" srcId="{824CF983-120E-4B16-8DCF-6CCD880E5E7E}" destId="{584F35B7-5526-42A0-AFA3-476D87660942}" srcOrd="0" destOrd="0" presId="urn:microsoft.com/office/officeart/2005/8/layout/default"/>
    <dgm:cxn modelId="{E1D8DA6E-28AA-46A1-827A-E9E40D7757FB}" type="presParOf" srcId="{824CF983-120E-4B16-8DCF-6CCD880E5E7E}" destId="{98B7264C-C130-46F6-A711-A15AD10C62FA}" srcOrd="1" destOrd="0" presId="urn:microsoft.com/office/officeart/2005/8/layout/default"/>
    <dgm:cxn modelId="{1AF3DFE8-A41D-456F-8105-6476A3B537FD}" type="presParOf" srcId="{824CF983-120E-4B16-8DCF-6CCD880E5E7E}" destId="{0AE1DFC5-46A0-4E36-9989-71782D62BB0D}" srcOrd="2" destOrd="0" presId="urn:microsoft.com/office/officeart/2005/8/layout/default"/>
    <dgm:cxn modelId="{1E19CF6E-13FB-4A9E-9C76-109DC2B20C3D}" type="presParOf" srcId="{824CF983-120E-4B16-8DCF-6CCD880E5E7E}" destId="{9BCB6965-98AC-489A-AAFF-00D20B5B3BF9}" srcOrd="3" destOrd="0" presId="urn:microsoft.com/office/officeart/2005/8/layout/default"/>
    <dgm:cxn modelId="{6594AE1C-30F9-494A-8015-C99B4D8B8643}" type="presParOf" srcId="{824CF983-120E-4B16-8DCF-6CCD880E5E7E}" destId="{B53ADF9F-C061-4A2B-A31A-E5DBE695C94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B0D61-4032-4313-8337-691060BE4112}"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GB"/>
        </a:p>
      </dgm:t>
    </dgm:pt>
    <dgm:pt modelId="{6CC593E6-96F1-4E81-9795-38C5B0123C59}">
      <dgm:prSet phldrT="[Text]"/>
      <dgm:spPr>
        <a:solidFill>
          <a:schemeClr val="accent5">
            <a:lumMod val="20000"/>
            <a:lumOff val="80000"/>
          </a:schemeClr>
        </a:solidFill>
      </dgm:spPr>
      <dgm:t>
        <a:bodyPr/>
        <a:lstStyle/>
        <a:p>
          <a:r>
            <a:rPr lang="en-GB" b="1" dirty="0">
              <a:latin typeface="Century Gothic" panose="020B0502020202020204" pitchFamily="34" charset="0"/>
            </a:rPr>
            <a:t>EmpowHER</a:t>
          </a:r>
          <a:r>
            <a:rPr lang="en-GB" dirty="0">
              <a:latin typeface="Avenir Book" panose="02000503020000020003" pitchFamily="2" charset="0"/>
            </a:rPr>
            <a:t> </a:t>
          </a:r>
        </a:p>
      </dgm:t>
    </dgm:pt>
    <dgm:pt modelId="{D3A84D2E-CCB6-4AEF-A2CA-DFB7D15FDA70}" type="parTrans" cxnId="{458D133F-A16B-43D3-A020-23B752A30B68}">
      <dgm:prSet/>
      <dgm:spPr/>
      <dgm:t>
        <a:bodyPr/>
        <a:lstStyle/>
        <a:p>
          <a:endParaRPr lang="en-GB">
            <a:latin typeface="Avenir Book" panose="02000503020000020003" pitchFamily="2" charset="0"/>
          </a:endParaRPr>
        </a:p>
      </dgm:t>
    </dgm:pt>
    <dgm:pt modelId="{B7DC6581-86DC-41A3-A6A3-A939098E7B8F}" type="sibTrans" cxnId="{458D133F-A16B-43D3-A020-23B752A30B68}">
      <dgm:prSet/>
      <dgm:spPr/>
      <dgm:t>
        <a:bodyPr/>
        <a:lstStyle/>
        <a:p>
          <a:endParaRPr lang="en-GB">
            <a:latin typeface="Avenir Book" panose="02000503020000020003" pitchFamily="2" charset="0"/>
          </a:endParaRPr>
        </a:p>
      </dgm:t>
    </dgm:pt>
    <dgm:pt modelId="{A74A269F-06C4-4948-B301-374940B358F2}">
      <dgm:prSet phldrT="[Text]">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GB">
              <a:solidFill>
                <a:schemeClr val="bg1"/>
              </a:solidFill>
              <a:latin typeface="Avenir Book" panose="02000503020000020003" pitchFamily="2" charset="0"/>
            </a:rPr>
            <a:t>Young women and girls (YW&amp;G+)</a:t>
          </a:r>
        </a:p>
      </dgm:t>
    </dgm:pt>
    <dgm:pt modelId="{686106C6-E2EC-4CB1-B50B-8404F721FD29}" type="parTrans" cxnId="{F51B4CDC-33A2-470B-B83F-922EE3AFDD99}">
      <dgm:prSet/>
      <dgm:spPr/>
      <dgm:t>
        <a:bodyPr/>
        <a:lstStyle/>
        <a:p>
          <a:endParaRPr lang="en-GB">
            <a:latin typeface="Avenir Book" panose="02000503020000020003" pitchFamily="2" charset="0"/>
          </a:endParaRPr>
        </a:p>
      </dgm:t>
    </dgm:pt>
    <dgm:pt modelId="{FE587C99-3D45-4FAD-B432-350B163D72FA}" type="sibTrans" cxnId="{F51B4CDC-33A2-470B-B83F-922EE3AFDD99}">
      <dgm:prSet/>
      <dgm:spPr/>
      <dgm:t>
        <a:bodyPr/>
        <a:lstStyle/>
        <a:p>
          <a:endParaRPr lang="en-GB">
            <a:latin typeface="Avenir Book" panose="02000503020000020003" pitchFamily="2" charset="0"/>
          </a:endParaRPr>
        </a:p>
      </dgm:t>
    </dgm:pt>
    <dgm:pt modelId="{687DB7D4-73A8-47ED-9D5D-7EEE666BC567}">
      <dgm:prSet phldrT="[Text]"/>
      <dgm:spPr>
        <a:solidFill>
          <a:schemeClr val="accent6">
            <a:lumMod val="20000"/>
            <a:lumOff val="80000"/>
          </a:schemeClr>
        </a:solidFill>
      </dgm:spPr>
      <dgm:t>
        <a:bodyPr/>
        <a:lstStyle/>
        <a:p>
          <a:r>
            <a:rPr lang="en-GB" b="1" err="1">
              <a:latin typeface="Century Gothic" panose="020B0502020202020204" pitchFamily="34" charset="0"/>
            </a:rPr>
            <a:t>EmpowHER</a:t>
          </a:r>
          <a:r>
            <a:rPr lang="en-GB" b="1">
              <a:latin typeface="Century Gothic" panose="020B0502020202020204" pitchFamily="34" charset="0"/>
            </a:rPr>
            <a:t> Legacy</a:t>
          </a:r>
        </a:p>
      </dgm:t>
    </dgm:pt>
    <dgm:pt modelId="{4B06C186-C34B-44D0-A004-F7E226310E27}" type="parTrans" cxnId="{41CC4467-1748-49F9-9454-3133DC4736CD}">
      <dgm:prSet/>
      <dgm:spPr/>
      <dgm:t>
        <a:bodyPr/>
        <a:lstStyle/>
        <a:p>
          <a:endParaRPr lang="en-GB">
            <a:latin typeface="Avenir Book" panose="02000503020000020003" pitchFamily="2" charset="0"/>
          </a:endParaRPr>
        </a:p>
      </dgm:t>
    </dgm:pt>
    <dgm:pt modelId="{00AE1A2B-C696-4CB0-867D-0E938DA16882}" type="sibTrans" cxnId="{41CC4467-1748-49F9-9454-3133DC4736CD}">
      <dgm:prSet/>
      <dgm:spPr/>
      <dgm:t>
        <a:bodyPr/>
        <a:lstStyle/>
        <a:p>
          <a:endParaRPr lang="en-GB">
            <a:latin typeface="Avenir Book" panose="02000503020000020003" pitchFamily="2" charset="0"/>
          </a:endParaRPr>
        </a:p>
      </dgm:t>
    </dgm:pt>
    <dgm:pt modelId="{4A2C023A-0530-4AC5-97C3-F265C654158D}">
      <dgm:prSet phldrT="[Text]">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GB">
              <a:solidFill>
                <a:schemeClr val="bg1"/>
              </a:solidFill>
              <a:latin typeface="Avenir Book" panose="02000503020000020003" pitchFamily="2" charset="0"/>
            </a:rPr>
            <a:t> Youth workers and youth organisations</a:t>
          </a:r>
        </a:p>
      </dgm:t>
    </dgm:pt>
    <dgm:pt modelId="{A9D515CF-882E-4BFF-92EA-066A78F88D69}" type="parTrans" cxnId="{4F38A082-28DF-4A91-AAD9-9DD7BF5FDCE6}">
      <dgm:prSet/>
      <dgm:spPr/>
      <dgm:t>
        <a:bodyPr/>
        <a:lstStyle/>
        <a:p>
          <a:endParaRPr lang="en-GB"/>
        </a:p>
      </dgm:t>
    </dgm:pt>
    <dgm:pt modelId="{60ECD980-D045-4555-ACEF-E87748F078CF}" type="sibTrans" cxnId="{4F38A082-28DF-4A91-AAD9-9DD7BF5FDCE6}">
      <dgm:prSet/>
      <dgm:spPr/>
      <dgm:t>
        <a:bodyPr/>
        <a:lstStyle/>
        <a:p>
          <a:endParaRPr lang="en-GB"/>
        </a:p>
      </dgm:t>
    </dgm:pt>
    <dgm:pt modelId="{3C3178E8-24D9-4D02-9F98-A3A2179D532E}">
      <dgm:prSet phldrT="[Text]">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GB">
              <a:solidFill>
                <a:schemeClr val="bg1"/>
              </a:solidFill>
              <a:latin typeface="Avenir Book" panose="02000503020000020003" pitchFamily="2" charset="0"/>
            </a:rPr>
            <a:t>How can we scale and embed the </a:t>
          </a:r>
          <a:r>
            <a:rPr lang="en-GB" err="1">
              <a:solidFill>
                <a:schemeClr val="bg1"/>
              </a:solidFill>
              <a:latin typeface="Avenir Book" panose="02000503020000020003" pitchFamily="2" charset="0"/>
            </a:rPr>
            <a:t>EmpowHER</a:t>
          </a:r>
          <a:r>
            <a:rPr lang="en-GB">
              <a:solidFill>
                <a:schemeClr val="bg1"/>
              </a:solidFill>
              <a:latin typeface="Avenir Book" panose="02000503020000020003" pitchFamily="2" charset="0"/>
            </a:rPr>
            <a:t> model in youth organisations?</a:t>
          </a:r>
        </a:p>
      </dgm:t>
    </dgm:pt>
    <dgm:pt modelId="{01F74FD0-3836-4F3C-8CD7-4C94B13B4C6E}" type="parTrans" cxnId="{F7D88106-6B05-4F26-BB8D-FF1E16589B95}">
      <dgm:prSet/>
      <dgm:spPr/>
      <dgm:t>
        <a:bodyPr/>
        <a:lstStyle/>
        <a:p>
          <a:endParaRPr lang="en-GB"/>
        </a:p>
      </dgm:t>
    </dgm:pt>
    <dgm:pt modelId="{9923A710-D062-42BD-89A4-1D0CAEA58992}" type="sibTrans" cxnId="{F7D88106-6B05-4F26-BB8D-FF1E16589B95}">
      <dgm:prSet/>
      <dgm:spPr/>
      <dgm:t>
        <a:bodyPr/>
        <a:lstStyle/>
        <a:p>
          <a:endParaRPr lang="en-GB"/>
        </a:p>
      </dgm:t>
    </dgm:pt>
    <dgm:pt modelId="{48325904-8515-47D1-9166-5C894ABB5F6B}">
      <dgm:prSet phldrT="[Text]">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GB">
              <a:solidFill>
                <a:schemeClr val="bg1"/>
              </a:solidFill>
              <a:latin typeface="Avenir Book" panose="02000503020000020003" pitchFamily="2" charset="0"/>
            </a:rPr>
            <a:t>What outcomes does EmpowHER achieve for YW&amp;G+ and how are they achieved?</a:t>
          </a:r>
        </a:p>
      </dgm:t>
    </dgm:pt>
    <dgm:pt modelId="{284E53C4-8E2D-44B2-9DEF-6F2AC20F3EF4}" type="parTrans" cxnId="{B4EC2AB5-0F25-4FF6-96D8-87E59B30011C}">
      <dgm:prSet/>
      <dgm:spPr/>
      <dgm:t>
        <a:bodyPr/>
        <a:lstStyle/>
        <a:p>
          <a:endParaRPr lang="en-GB"/>
        </a:p>
      </dgm:t>
    </dgm:pt>
    <dgm:pt modelId="{5118D944-EF7B-48FC-A4AB-793F33867472}" type="sibTrans" cxnId="{B4EC2AB5-0F25-4FF6-96D8-87E59B30011C}">
      <dgm:prSet/>
      <dgm:spPr/>
      <dgm:t>
        <a:bodyPr/>
        <a:lstStyle/>
        <a:p>
          <a:endParaRPr lang="en-GB"/>
        </a:p>
      </dgm:t>
    </dgm:pt>
    <dgm:pt modelId="{B7ED9F2A-9B61-416F-82A3-D839A062AAAF}" type="pres">
      <dgm:prSet presAssocID="{6F6B0D61-4032-4313-8337-691060BE4112}" presName="theList" presStyleCnt="0">
        <dgm:presLayoutVars>
          <dgm:dir/>
          <dgm:animLvl val="lvl"/>
          <dgm:resizeHandles val="exact"/>
        </dgm:presLayoutVars>
      </dgm:prSet>
      <dgm:spPr/>
    </dgm:pt>
    <dgm:pt modelId="{7BBCFD45-E5E9-4BF6-8413-687D6C1B63B1}" type="pres">
      <dgm:prSet presAssocID="{6CC593E6-96F1-4E81-9795-38C5B0123C59}" presName="compNode" presStyleCnt="0"/>
      <dgm:spPr/>
    </dgm:pt>
    <dgm:pt modelId="{5D526D3A-8002-4B4B-90AD-E37DC06A897F}" type="pres">
      <dgm:prSet presAssocID="{6CC593E6-96F1-4E81-9795-38C5B0123C59}" presName="aNode" presStyleLbl="bgShp" presStyleIdx="0" presStyleCnt="2"/>
      <dgm:spPr/>
    </dgm:pt>
    <dgm:pt modelId="{A2541ECB-86A2-4A44-98E8-20D6F1207C36}" type="pres">
      <dgm:prSet presAssocID="{6CC593E6-96F1-4E81-9795-38C5B0123C59}" presName="textNode" presStyleLbl="bgShp" presStyleIdx="0" presStyleCnt="2"/>
      <dgm:spPr/>
    </dgm:pt>
    <dgm:pt modelId="{9BFFBCE5-7D2D-4257-80A9-9DC0CA97C8CB}" type="pres">
      <dgm:prSet presAssocID="{6CC593E6-96F1-4E81-9795-38C5B0123C59}" presName="compChildNode" presStyleCnt="0"/>
      <dgm:spPr/>
    </dgm:pt>
    <dgm:pt modelId="{C992C02E-F10C-40FE-86C4-A7E67DD1F2C8}" type="pres">
      <dgm:prSet presAssocID="{6CC593E6-96F1-4E81-9795-38C5B0123C59}" presName="theInnerList" presStyleCnt="0"/>
      <dgm:spPr/>
    </dgm:pt>
    <dgm:pt modelId="{B672FBA2-3168-4D3C-B1BB-51B8A729DC98}" type="pres">
      <dgm:prSet presAssocID="{A74A269F-06C4-4948-B301-374940B358F2}" presName="childNode" presStyleLbl="node1" presStyleIdx="0" presStyleCnt="4">
        <dgm:presLayoutVars>
          <dgm:bulletEnabled val="1"/>
        </dgm:presLayoutVars>
      </dgm:prSet>
      <dgm:spPr/>
    </dgm:pt>
    <dgm:pt modelId="{FE8B3F5C-F5AC-40F8-AC0B-FDAF30E774FB}" type="pres">
      <dgm:prSet presAssocID="{A74A269F-06C4-4948-B301-374940B358F2}" presName="aSpace2" presStyleCnt="0"/>
      <dgm:spPr/>
    </dgm:pt>
    <dgm:pt modelId="{BA659521-7FBC-42A8-8867-CE62F6B4690D}" type="pres">
      <dgm:prSet presAssocID="{48325904-8515-47D1-9166-5C894ABB5F6B}" presName="childNode" presStyleLbl="node1" presStyleIdx="1" presStyleCnt="4">
        <dgm:presLayoutVars>
          <dgm:bulletEnabled val="1"/>
        </dgm:presLayoutVars>
      </dgm:prSet>
      <dgm:spPr/>
    </dgm:pt>
    <dgm:pt modelId="{EFE2F18F-CB25-457E-AFC6-BE5EC53B212F}" type="pres">
      <dgm:prSet presAssocID="{6CC593E6-96F1-4E81-9795-38C5B0123C59}" presName="aSpace" presStyleCnt="0"/>
      <dgm:spPr/>
    </dgm:pt>
    <dgm:pt modelId="{277B7E49-7F88-4EC3-858F-5D17B8C5BBDE}" type="pres">
      <dgm:prSet presAssocID="{687DB7D4-73A8-47ED-9D5D-7EEE666BC567}" presName="compNode" presStyleCnt="0"/>
      <dgm:spPr/>
    </dgm:pt>
    <dgm:pt modelId="{501AFBC1-B941-43A2-908F-326A3B31EEF2}" type="pres">
      <dgm:prSet presAssocID="{687DB7D4-73A8-47ED-9D5D-7EEE666BC567}" presName="aNode" presStyleLbl="bgShp" presStyleIdx="1" presStyleCnt="2"/>
      <dgm:spPr/>
    </dgm:pt>
    <dgm:pt modelId="{967E695E-FE46-43BE-B55A-C7A60284D3ED}" type="pres">
      <dgm:prSet presAssocID="{687DB7D4-73A8-47ED-9D5D-7EEE666BC567}" presName="textNode" presStyleLbl="bgShp" presStyleIdx="1" presStyleCnt="2"/>
      <dgm:spPr/>
    </dgm:pt>
    <dgm:pt modelId="{92E97A0F-0D88-4C01-ADC9-1E9C508D2482}" type="pres">
      <dgm:prSet presAssocID="{687DB7D4-73A8-47ED-9D5D-7EEE666BC567}" presName="compChildNode" presStyleCnt="0"/>
      <dgm:spPr/>
    </dgm:pt>
    <dgm:pt modelId="{DBCDDDE7-1FC6-4BBF-B824-E8B2122E6E04}" type="pres">
      <dgm:prSet presAssocID="{687DB7D4-73A8-47ED-9D5D-7EEE666BC567}" presName="theInnerList" presStyleCnt="0"/>
      <dgm:spPr/>
    </dgm:pt>
    <dgm:pt modelId="{6BCCC687-55B8-4793-9489-D1065F83E787}" type="pres">
      <dgm:prSet presAssocID="{4A2C023A-0530-4AC5-97C3-F265C654158D}" presName="childNode" presStyleLbl="node1" presStyleIdx="2" presStyleCnt="4">
        <dgm:presLayoutVars>
          <dgm:bulletEnabled val="1"/>
        </dgm:presLayoutVars>
      </dgm:prSet>
      <dgm:spPr/>
    </dgm:pt>
    <dgm:pt modelId="{EAE51346-3002-4C62-A89E-C440CECB4B01}" type="pres">
      <dgm:prSet presAssocID="{4A2C023A-0530-4AC5-97C3-F265C654158D}" presName="aSpace2" presStyleCnt="0"/>
      <dgm:spPr/>
    </dgm:pt>
    <dgm:pt modelId="{F14E0739-FA44-4998-AC3D-0B9576BFBBAB}" type="pres">
      <dgm:prSet presAssocID="{3C3178E8-24D9-4D02-9F98-A3A2179D532E}" presName="childNode" presStyleLbl="node1" presStyleIdx="3" presStyleCnt="4">
        <dgm:presLayoutVars>
          <dgm:bulletEnabled val="1"/>
        </dgm:presLayoutVars>
      </dgm:prSet>
      <dgm:spPr/>
    </dgm:pt>
  </dgm:ptLst>
  <dgm:cxnLst>
    <dgm:cxn modelId="{F7D88106-6B05-4F26-BB8D-FF1E16589B95}" srcId="{687DB7D4-73A8-47ED-9D5D-7EEE666BC567}" destId="{3C3178E8-24D9-4D02-9F98-A3A2179D532E}" srcOrd="1" destOrd="0" parTransId="{01F74FD0-3836-4F3C-8CD7-4C94B13B4C6E}" sibTransId="{9923A710-D062-42BD-89A4-1D0CAEA58992}"/>
    <dgm:cxn modelId="{9B947C0B-8672-48F6-9884-64EB995A55BC}" type="presOf" srcId="{4A2C023A-0530-4AC5-97C3-F265C654158D}" destId="{6BCCC687-55B8-4793-9489-D1065F83E787}" srcOrd="0" destOrd="0" presId="urn:microsoft.com/office/officeart/2005/8/layout/lProcess2"/>
    <dgm:cxn modelId="{BA44FA0F-0456-4F3B-9DE4-8967C3CDB442}" type="presOf" srcId="{6CC593E6-96F1-4E81-9795-38C5B0123C59}" destId="{A2541ECB-86A2-4A44-98E8-20D6F1207C36}" srcOrd="1" destOrd="0" presId="urn:microsoft.com/office/officeart/2005/8/layout/lProcess2"/>
    <dgm:cxn modelId="{54F99E2C-8E48-4454-AAF8-F9C04957DA71}" type="presOf" srcId="{687DB7D4-73A8-47ED-9D5D-7EEE666BC567}" destId="{967E695E-FE46-43BE-B55A-C7A60284D3ED}" srcOrd="1" destOrd="0" presId="urn:microsoft.com/office/officeart/2005/8/layout/lProcess2"/>
    <dgm:cxn modelId="{458D133F-A16B-43D3-A020-23B752A30B68}" srcId="{6F6B0D61-4032-4313-8337-691060BE4112}" destId="{6CC593E6-96F1-4E81-9795-38C5B0123C59}" srcOrd="0" destOrd="0" parTransId="{D3A84D2E-CCB6-4AEF-A2CA-DFB7D15FDA70}" sibTransId="{B7DC6581-86DC-41A3-A6A3-A939098E7B8F}"/>
    <dgm:cxn modelId="{C1020F61-0C17-4F07-9E57-95B420BA4C93}" type="presOf" srcId="{A74A269F-06C4-4948-B301-374940B358F2}" destId="{B672FBA2-3168-4D3C-B1BB-51B8A729DC98}" srcOrd="0" destOrd="0" presId="urn:microsoft.com/office/officeart/2005/8/layout/lProcess2"/>
    <dgm:cxn modelId="{41CC4467-1748-49F9-9454-3133DC4736CD}" srcId="{6F6B0D61-4032-4313-8337-691060BE4112}" destId="{687DB7D4-73A8-47ED-9D5D-7EEE666BC567}" srcOrd="1" destOrd="0" parTransId="{4B06C186-C34B-44D0-A004-F7E226310E27}" sibTransId="{00AE1A2B-C696-4CB0-867D-0E938DA16882}"/>
    <dgm:cxn modelId="{4F38A082-28DF-4A91-AAD9-9DD7BF5FDCE6}" srcId="{687DB7D4-73A8-47ED-9D5D-7EEE666BC567}" destId="{4A2C023A-0530-4AC5-97C3-F265C654158D}" srcOrd="0" destOrd="0" parTransId="{A9D515CF-882E-4BFF-92EA-066A78F88D69}" sibTransId="{60ECD980-D045-4555-ACEF-E87748F078CF}"/>
    <dgm:cxn modelId="{52B27885-3FCA-41C7-ACE5-9EFCB69B49E1}" type="presOf" srcId="{6CC593E6-96F1-4E81-9795-38C5B0123C59}" destId="{5D526D3A-8002-4B4B-90AD-E37DC06A897F}" srcOrd="0" destOrd="0" presId="urn:microsoft.com/office/officeart/2005/8/layout/lProcess2"/>
    <dgm:cxn modelId="{B4EC2AB5-0F25-4FF6-96D8-87E59B30011C}" srcId="{6CC593E6-96F1-4E81-9795-38C5B0123C59}" destId="{48325904-8515-47D1-9166-5C894ABB5F6B}" srcOrd="1" destOrd="0" parTransId="{284E53C4-8E2D-44B2-9DEF-6F2AC20F3EF4}" sibTransId="{5118D944-EF7B-48FC-A4AB-793F33867472}"/>
    <dgm:cxn modelId="{EDBB79C3-1CED-4957-8303-BD943C62968D}" type="presOf" srcId="{48325904-8515-47D1-9166-5C894ABB5F6B}" destId="{BA659521-7FBC-42A8-8867-CE62F6B4690D}" srcOrd="0" destOrd="0" presId="urn:microsoft.com/office/officeart/2005/8/layout/lProcess2"/>
    <dgm:cxn modelId="{D70B8DCC-C8A8-4C42-8236-D0E57260FEF7}" type="presOf" srcId="{6F6B0D61-4032-4313-8337-691060BE4112}" destId="{B7ED9F2A-9B61-416F-82A3-D839A062AAAF}" srcOrd="0" destOrd="0" presId="urn:microsoft.com/office/officeart/2005/8/layout/lProcess2"/>
    <dgm:cxn modelId="{FC2289D5-A935-411D-9D8D-1C1624FC4093}" type="presOf" srcId="{687DB7D4-73A8-47ED-9D5D-7EEE666BC567}" destId="{501AFBC1-B941-43A2-908F-326A3B31EEF2}" srcOrd="0" destOrd="0" presId="urn:microsoft.com/office/officeart/2005/8/layout/lProcess2"/>
    <dgm:cxn modelId="{F51B4CDC-33A2-470B-B83F-922EE3AFDD99}" srcId="{6CC593E6-96F1-4E81-9795-38C5B0123C59}" destId="{A74A269F-06C4-4948-B301-374940B358F2}" srcOrd="0" destOrd="0" parTransId="{686106C6-E2EC-4CB1-B50B-8404F721FD29}" sibTransId="{FE587C99-3D45-4FAD-B432-350B163D72FA}"/>
    <dgm:cxn modelId="{3F6D61F9-1608-4D92-B19D-8AC370A95C78}" type="presOf" srcId="{3C3178E8-24D9-4D02-9F98-A3A2179D532E}" destId="{F14E0739-FA44-4998-AC3D-0B9576BFBBAB}" srcOrd="0" destOrd="0" presId="urn:microsoft.com/office/officeart/2005/8/layout/lProcess2"/>
    <dgm:cxn modelId="{611F138C-5EBE-4CB6-8078-8EDCAE178A92}" type="presParOf" srcId="{B7ED9F2A-9B61-416F-82A3-D839A062AAAF}" destId="{7BBCFD45-E5E9-4BF6-8413-687D6C1B63B1}" srcOrd="0" destOrd="0" presId="urn:microsoft.com/office/officeart/2005/8/layout/lProcess2"/>
    <dgm:cxn modelId="{C99807FF-80F6-4D24-95B6-B401CEA085B6}" type="presParOf" srcId="{7BBCFD45-E5E9-4BF6-8413-687D6C1B63B1}" destId="{5D526D3A-8002-4B4B-90AD-E37DC06A897F}" srcOrd="0" destOrd="0" presId="urn:microsoft.com/office/officeart/2005/8/layout/lProcess2"/>
    <dgm:cxn modelId="{E6F2CBB9-051E-46FB-883D-17C9B7CBF395}" type="presParOf" srcId="{7BBCFD45-E5E9-4BF6-8413-687D6C1B63B1}" destId="{A2541ECB-86A2-4A44-98E8-20D6F1207C36}" srcOrd="1" destOrd="0" presId="urn:microsoft.com/office/officeart/2005/8/layout/lProcess2"/>
    <dgm:cxn modelId="{FF22EAC4-B450-425D-B77D-89A7870314B5}" type="presParOf" srcId="{7BBCFD45-E5E9-4BF6-8413-687D6C1B63B1}" destId="{9BFFBCE5-7D2D-4257-80A9-9DC0CA97C8CB}" srcOrd="2" destOrd="0" presId="urn:microsoft.com/office/officeart/2005/8/layout/lProcess2"/>
    <dgm:cxn modelId="{F74E326A-A46C-4600-B974-D831F6C5FED6}" type="presParOf" srcId="{9BFFBCE5-7D2D-4257-80A9-9DC0CA97C8CB}" destId="{C992C02E-F10C-40FE-86C4-A7E67DD1F2C8}" srcOrd="0" destOrd="0" presId="urn:microsoft.com/office/officeart/2005/8/layout/lProcess2"/>
    <dgm:cxn modelId="{4A36C184-DE3E-4CC3-8929-E36B2DD87233}" type="presParOf" srcId="{C992C02E-F10C-40FE-86C4-A7E67DD1F2C8}" destId="{B672FBA2-3168-4D3C-B1BB-51B8A729DC98}" srcOrd="0" destOrd="0" presId="urn:microsoft.com/office/officeart/2005/8/layout/lProcess2"/>
    <dgm:cxn modelId="{562313CA-F1D2-4582-B8CC-EDA1C62C4859}" type="presParOf" srcId="{C992C02E-F10C-40FE-86C4-A7E67DD1F2C8}" destId="{FE8B3F5C-F5AC-40F8-AC0B-FDAF30E774FB}" srcOrd="1" destOrd="0" presId="urn:microsoft.com/office/officeart/2005/8/layout/lProcess2"/>
    <dgm:cxn modelId="{B8C23604-7355-4C3C-AF35-B4E0C9F8D1A2}" type="presParOf" srcId="{C992C02E-F10C-40FE-86C4-A7E67DD1F2C8}" destId="{BA659521-7FBC-42A8-8867-CE62F6B4690D}" srcOrd="2" destOrd="0" presId="urn:microsoft.com/office/officeart/2005/8/layout/lProcess2"/>
    <dgm:cxn modelId="{CF55FF91-B781-4699-8F30-FDC18F7103BE}" type="presParOf" srcId="{B7ED9F2A-9B61-416F-82A3-D839A062AAAF}" destId="{EFE2F18F-CB25-457E-AFC6-BE5EC53B212F}" srcOrd="1" destOrd="0" presId="urn:microsoft.com/office/officeart/2005/8/layout/lProcess2"/>
    <dgm:cxn modelId="{41596A2F-90AF-419F-A0E6-2520EB6FA668}" type="presParOf" srcId="{B7ED9F2A-9B61-416F-82A3-D839A062AAAF}" destId="{277B7E49-7F88-4EC3-858F-5D17B8C5BBDE}" srcOrd="2" destOrd="0" presId="urn:microsoft.com/office/officeart/2005/8/layout/lProcess2"/>
    <dgm:cxn modelId="{89453676-D8DD-4471-B736-1D9228998853}" type="presParOf" srcId="{277B7E49-7F88-4EC3-858F-5D17B8C5BBDE}" destId="{501AFBC1-B941-43A2-908F-326A3B31EEF2}" srcOrd="0" destOrd="0" presId="urn:microsoft.com/office/officeart/2005/8/layout/lProcess2"/>
    <dgm:cxn modelId="{89F409CF-890B-42C8-B5D6-17571BC1FD92}" type="presParOf" srcId="{277B7E49-7F88-4EC3-858F-5D17B8C5BBDE}" destId="{967E695E-FE46-43BE-B55A-C7A60284D3ED}" srcOrd="1" destOrd="0" presId="urn:microsoft.com/office/officeart/2005/8/layout/lProcess2"/>
    <dgm:cxn modelId="{87F554AA-543C-4F96-8FE4-EF16F2670150}" type="presParOf" srcId="{277B7E49-7F88-4EC3-858F-5D17B8C5BBDE}" destId="{92E97A0F-0D88-4C01-ADC9-1E9C508D2482}" srcOrd="2" destOrd="0" presId="urn:microsoft.com/office/officeart/2005/8/layout/lProcess2"/>
    <dgm:cxn modelId="{CC8ED549-250A-4D30-B091-CD5EEAE8DC33}" type="presParOf" srcId="{92E97A0F-0D88-4C01-ADC9-1E9C508D2482}" destId="{DBCDDDE7-1FC6-4BBF-B824-E8B2122E6E04}" srcOrd="0" destOrd="0" presId="urn:microsoft.com/office/officeart/2005/8/layout/lProcess2"/>
    <dgm:cxn modelId="{690CCA77-164C-4753-AA8F-84C7DA9A78FF}" type="presParOf" srcId="{DBCDDDE7-1FC6-4BBF-B824-E8B2122E6E04}" destId="{6BCCC687-55B8-4793-9489-D1065F83E787}" srcOrd="0" destOrd="0" presId="urn:microsoft.com/office/officeart/2005/8/layout/lProcess2"/>
    <dgm:cxn modelId="{60C387EE-037D-42CE-A090-5A36D85D570E}" type="presParOf" srcId="{DBCDDDE7-1FC6-4BBF-B824-E8B2122E6E04}" destId="{EAE51346-3002-4C62-A89E-C440CECB4B01}" srcOrd="1" destOrd="0" presId="urn:microsoft.com/office/officeart/2005/8/layout/lProcess2"/>
    <dgm:cxn modelId="{31D3E3C9-A7B1-4EFE-9730-37F9BAC69E4C}" type="presParOf" srcId="{DBCDDDE7-1FC6-4BBF-B824-E8B2122E6E04}" destId="{F14E0739-FA44-4998-AC3D-0B9576BFBBAB}"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8AA28B-3451-4836-8E3F-3455B572C38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0F84D27F-E914-4851-AAA1-10A83B6E4F5E}">
      <dgm:prSet phldrT="[Text]"/>
      <dgm:spPr/>
      <dgm:t>
        <a:bodyPr/>
        <a:lstStyle/>
        <a:p>
          <a:r>
            <a:rPr lang="en-US">
              <a:latin typeface="Avenir Book" panose="02000503020000020003" pitchFamily="2" charset="0"/>
            </a:rPr>
            <a:t>746 YW&amp;G+ reached</a:t>
          </a:r>
          <a:endParaRPr lang="en-GB">
            <a:latin typeface="Avenir Book" panose="02000503020000020003" pitchFamily="2" charset="0"/>
          </a:endParaRPr>
        </a:p>
      </dgm:t>
    </dgm:pt>
    <dgm:pt modelId="{DD96C990-44F0-4E2A-86C9-708B4CDC692A}" type="parTrans" cxnId="{BE5D7D79-F812-4AEE-8AE4-13CC40D6DCCA}">
      <dgm:prSet/>
      <dgm:spPr/>
      <dgm:t>
        <a:bodyPr/>
        <a:lstStyle/>
        <a:p>
          <a:endParaRPr lang="en-GB"/>
        </a:p>
      </dgm:t>
    </dgm:pt>
    <dgm:pt modelId="{C34F3B6B-275B-480A-A9E4-4CD4CEA5645A}" type="sibTrans" cxnId="{BE5D7D79-F812-4AEE-8AE4-13CC40D6DCCA}">
      <dgm:prSet/>
      <dgm:spPr/>
      <dgm:t>
        <a:bodyPr/>
        <a:lstStyle/>
        <a:p>
          <a:endParaRPr lang="en-GB"/>
        </a:p>
      </dgm:t>
    </dgm:pt>
    <dgm:pt modelId="{7FE91CF9-F9D2-4C95-873B-1A1A50764197}">
      <dgm:prSet phldrT="[Text]"/>
      <dgm:spPr/>
      <dgm:t>
        <a:bodyPr/>
        <a:lstStyle/>
        <a:p>
          <a:r>
            <a:rPr lang="en-US">
              <a:latin typeface="Avenir Book" panose="02000503020000020003" pitchFamily="2" charset="0"/>
            </a:rPr>
            <a:t>79 new social action projects</a:t>
          </a:r>
          <a:endParaRPr lang="en-GB">
            <a:latin typeface="Avenir Book" panose="02000503020000020003" pitchFamily="2" charset="0"/>
          </a:endParaRPr>
        </a:p>
      </dgm:t>
    </dgm:pt>
    <dgm:pt modelId="{5689DA4F-A0B6-465B-BED4-D346B0CB18DE}" type="parTrans" cxnId="{AD90F455-AE3B-4229-B9E5-9861A7AD56A2}">
      <dgm:prSet/>
      <dgm:spPr/>
      <dgm:t>
        <a:bodyPr/>
        <a:lstStyle/>
        <a:p>
          <a:endParaRPr lang="en-GB"/>
        </a:p>
      </dgm:t>
    </dgm:pt>
    <dgm:pt modelId="{FFEC0F23-B360-46A5-8C55-FB84D251282A}" type="sibTrans" cxnId="{AD90F455-AE3B-4229-B9E5-9861A7AD56A2}">
      <dgm:prSet/>
      <dgm:spPr/>
      <dgm:t>
        <a:bodyPr/>
        <a:lstStyle/>
        <a:p>
          <a:endParaRPr lang="en-GB"/>
        </a:p>
      </dgm:t>
    </dgm:pt>
    <dgm:pt modelId="{12FF4465-D189-4A92-B068-AED2FCA880AE}">
      <dgm:prSet phldrT="[Text]"/>
      <dgm:spPr/>
      <dgm:t>
        <a:bodyPr/>
        <a:lstStyle/>
        <a:p>
          <a:r>
            <a:rPr lang="en-US">
              <a:latin typeface="Avenir Book" panose="02000503020000020003" pitchFamily="2" charset="0"/>
            </a:rPr>
            <a:t>Youth organisations worked with 171 other organisations</a:t>
          </a:r>
          <a:endParaRPr lang="en-GB">
            <a:latin typeface="Avenir Book" panose="02000503020000020003" pitchFamily="2" charset="0"/>
          </a:endParaRPr>
        </a:p>
      </dgm:t>
    </dgm:pt>
    <dgm:pt modelId="{16981841-E9B1-4EC6-B44F-D0CE4919C962}" type="parTrans" cxnId="{DD974E35-1EC3-46CC-A363-4A1D62C8FA65}">
      <dgm:prSet/>
      <dgm:spPr/>
      <dgm:t>
        <a:bodyPr/>
        <a:lstStyle/>
        <a:p>
          <a:endParaRPr lang="en-GB"/>
        </a:p>
      </dgm:t>
    </dgm:pt>
    <dgm:pt modelId="{CC007624-E802-48F2-9E3B-CC59AF9E2B36}" type="sibTrans" cxnId="{DD974E35-1EC3-46CC-A363-4A1D62C8FA65}">
      <dgm:prSet/>
      <dgm:spPr/>
      <dgm:t>
        <a:bodyPr/>
        <a:lstStyle/>
        <a:p>
          <a:endParaRPr lang="en-GB"/>
        </a:p>
      </dgm:t>
    </dgm:pt>
    <dgm:pt modelId="{D68935F9-974B-42C8-A6CB-C45FBA8409C8}">
      <dgm:prSet phldrT="[Text]"/>
      <dgm:spPr>
        <a:solidFill>
          <a:schemeClr val="accent6"/>
        </a:solidFill>
      </dgm:spPr>
      <dgm:t>
        <a:bodyPr/>
        <a:lstStyle/>
        <a:p>
          <a:r>
            <a:rPr lang="en-US">
              <a:latin typeface="Avenir Book" panose="02000503020000020003" pitchFamily="2" charset="0"/>
            </a:rPr>
            <a:t>Majority of partnerships with local organisations</a:t>
          </a:r>
          <a:endParaRPr lang="en-GB">
            <a:latin typeface="Avenir Book" panose="02000503020000020003" pitchFamily="2" charset="0"/>
          </a:endParaRPr>
        </a:p>
      </dgm:t>
    </dgm:pt>
    <dgm:pt modelId="{C0EAAB03-3DFE-4DF9-A8D9-84EE76408421}" type="parTrans" cxnId="{CDAA1ED8-F6C5-4D3A-9891-FDBF07DD6DFF}">
      <dgm:prSet/>
      <dgm:spPr/>
      <dgm:t>
        <a:bodyPr/>
        <a:lstStyle/>
        <a:p>
          <a:endParaRPr lang="en-GB"/>
        </a:p>
      </dgm:t>
    </dgm:pt>
    <dgm:pt modelId="{BAD45B69-734E-4F6D-8E3E-5493242DA47C}" type="sibTrans" cxnId="{CDAA1ED8-F6C5-4D3A-9891-FDBF07DD6DFF}">
      <dgm:prSet/>
      <dgm:spPr/>
      <dgm:t>
        <a:bodyPr/>
        <a:lstStyle/>
        <a:p>
          <a:endParaRPr lang="en-GB"/>
        </a:p>
      </dgm:t>
    </dgm:pt>
    <dgm:pt modelId="{ACD2D8A5-A330-4E76-BEE5-17A0FA42D24F}" type="pres">
      <dgm:prSet presAssocID="{EE8AA28B-3451-4836-8E3F-3455B572C385}" presName="diagram" presStyleCnt="0">
        <dgm:presLayoutVars>
          <dgm:dir/>
          <dgm:resizeHandles val="exact"/>
        </dgm:presLayoutVars>
      </dgm:prSet>
      <dgm:spPr/>
    </dgm:pt>
    <dgm:pt modelId="{11D01CC3-841E-44CB-ADB7-2926CE4C95AB}" type="pres">
      <dgm:prSet presAssocID="{0F84D27F-E914-4851-AAA1-10A83B6E4F5E}" presName="node" presStyleLbl="node1" presStyleIdx="0" presStyleCnt="4">
        <dgm:presLayoutVars>
          <dgm:bulletEnabled val="1"/>
        </dgm:presLayoutVars>
      </dgm:prSet>
      <dgm:spPr>
        <a:prstGeom prst="roundRect">
          <a:avLst/>
        </a:prstGeom>
      </dgm:spPr>
    </dgm:pt>
    <dgm:pt modelId="{C310E0BF-9E79-4866-8F22-5FD16A2E391E}" type="pres">
      <dgm:prSet presAssocID="{C34F3B6B-275B-480A-A9E4-4CD4CEA5645A}" presName="sibTrans" presStyleCnt="0"/>
      <dgm:spPr/>
    </dgm:pt>
    <dgm:pt modelId="{562EF0A3-0D12-4E15-BE81-8DE7F929A257}" type="pres">
      <dgm:prSet presAssocID="{7FE91CF9-F9D2-4C95-873B-1A1A50764197}" presName="node" presStyleLbl="node1" presStyleIdx="1" presStyleCnt="4">
        <dgm:presLayoutVars>
          <dgm:bulletEnabled val="1"/>
        </dgm:presLayoutVars>
      </dgm:prSet>
      <dgm:spPr>
        <a:prstGeom prst="roundRect">
          <a:avLst/>
        </a:prstGeom>
      </dgm:spPr>
    </dgm:pt>
    <dgm:pt modelId="{8C572BB6-9099-4F9F-B990-B8BBD40DA83D}" type="pres">
      <dgm:prSet presAssocID="{FFEC0F23-B360-46A5-8C55-FB84D251282A}" presName="sibTrans" presStyleCnt="0"/>
      <dgm:spPr/>
    </dgm:pt>
    <dgm:pt modelId="{B6F9637E-2A5F-497A-B52E-CFBFBF8B205E}" type="pres">
      <dgm:prSet presAssocID="{12FF4465-D189-4A92-B068-AED2FCA880AE}" presName="node" presStyleLbl="node1" presStyleIdx="2" presStyleCnt="4">
        <dgm:presLayoutVars>
          <dgm:bulletEnabled val="1"/>
        </dgm:presLayoutVars>
      </dgm:prSet>
      <dgm:spPr>
        <a:prstGeom prst="roundRect">
          <a:avLst/>
        </a:prstGeom>
      </dgm:spPr>
    </dgm:pt>
    <dgm:pt modelId="{8953633C-4C2C-4947-A601-89B230538EB7}" type="pres">
      <dgm:prSet presAssocID="{CC007624-E802-48F2-9E3B-CC59AF9E2B36}" presName="sibTrans" presStyleCnt="0"/>
      <dgm:spPr/>
    </dgm:pt>
    <dgm:pt modelId="{13173975-3B1E-4B77-B334-5EE8C5250F13}" type="pres">
      <dgm:prSet presAssocID="{D68935F9-974B-42C8-A6CB-C45FBA8409C8}" presName="node" presStyleLbl="node1" presStyleIdx="3" presStyleCnt="4">
        <dgm:presLayoutVars>
          <dgm:bulletEnabled val="1"/>
        </dgm:presLayoutVars>
      </dgm:prSet>
      <dgm:spPr>
        <a:prstGeom prst="roundRect">
          <a:avLst/>
        </a:prstGeom>
      </dgm:spPr>
    </dgm:pt>
  </dgm:ptLst>
  <dgm:cxnLst>
    <dgm:cxn modelId="{C73E5B0D-0064-4BE7-AF1C-4847A9D3ACB2}" type="presOf" srcId="{12FF4465-D189-4A92-B068-AED2FCA880AE}" destId="{B6F9637E-2A5F-497A-B52E-CFBFBF8B205E}" srcOrd="0" destOrd="0" presId="urn:microsoft.com/office/officeart/2005/8/layout/default"/>
    <dgm:cxn modelId="{C9B9EC15-731F-4630-86A5-E82A1BA0983F}" type="presOf" srcId="{D68935F9-974B-42C8-A6CB-C45FBA8409C8}" destId="{13173975-3B1E-4B77-B334-5EE8C5250F13}" srcOrd="0" destOrd="0" presId="urn:microsoft.com/office/officeart/2005/8/layout/default"/>
    <dgm:cxn modelId="{DD974E35-1EC3-46CC-A363-4A1D62C8FA65}" srcId="{EE8AA28B-3451-4836-8E3F-3455B572C385}" destId="{12FF4465-D189-4A92-B068-AED2FCA880AE}" srcOrd="2" destOrd="0" parTransId="{16981841-E9B1-4EC6-B44F-D0CE4919C962}" sibTransId="{CC007624-E802-48F2-9E3B-CC59AF9E2B36}"/>
    <dgm:cxn modelId="{82BA7168-23F6-4CB8-BB47-6994A2D92E6E}" type="presOf" srcId="{0F84D27F-E914-4851-AAA1-10A83B6E4F5E}" destId="{11D01CC3-841E-44CB-ADB7-2926CE4C95AB}" srcOrd="0" destOrd="0" presId="urn:microsoft.com/office/officeart/2005/8/layout/default"/>
    <dgm:cxn modelId="{E5C84F6D-637D-4D9E-8D3E-CB9BA52C96FF}" type="presOf" srcId="{EE8AA28B-3451-4836-8E3F-3455B572C385}" destId="{ACD2D8A5-A330-4E76-BEE5-17A0FA42D24F}" srcOrd="0" destOrd="0" presId="urn:microsoft.com/office/officeart/2005/8/layout/default"/>
    <dgm:cxn modelId="{5542E473-0623-4A96-B7FA-A5D421F492C5}" type="presOf" srcId="{7FE91CF9-F9D2-4C95-873B-1A1A50764197}" destId="{562EF0A3-0D12-4E15-BE81-8DE7F929A257}" srcOrd="0" destOrd="0" presId="urn:microsoft.com/office/officeart/2005/8/layout/default"/>
    <dgm:cxn modelId="{AD90F455-AE3B-4229-B9E5-9861A7AD56A2}" srcId="{EE8AA28B-3451-4836-8E3F-3455B572C385}" destId="{7FE91CF9-F9D2-4C95-873B-1A1A50764197}" srcOrd="1" destOrd="0" parTransId="{5689DA4F-A0B6-465B-BED4-D346B0CB18DE}" sibTransId="{FFEC0F23-B360-46A5-8C55-FB84D251282A}"/>
    <dgm:cxn modelId="{BE5D7D79-F812-4AEE-8AE4-13CC40D6DCCA}" srcId="{EE8AA28B-3451-4836-8E3F-3455B572C385}" destId="{0F84D27F-E914-4851-AAA1-10A83B6E4F5E}" srcOrd="0" destOrd="0" parTransId="{DD96C990-44F0-4E2A-86C9-708B4CDC692A}" sibTransId="{C34F3B6B-275B-480A-A9E4-4CD4CEA5645A}"/>
    <dgm:cxn modelId="{CDAA1ED8-F6C5-4D3A-9891-FDBF07DD6DFF}" srcId="{EE8AA28B-3451-4836-8E3F-3455B572C385}" destId="{D68935F9-974B-42C8-A6CB-C45FBA8409C8}" srcOrd="3" destOrd="0" parTransId="{C0EAAB03-3DFE-4DF9-A8D9-84EE76408421}" sibTransId="{BAD45B69-734E-4F6D-8E3E-5493242DA47C}"/>
    <dgm:cxn modelId="{16323BEB-AFCB-46D7-8865-133110F45259}" type="presParOf" srcId="{ACD2D8A5-A330-4E76-BEE5-17A0FA42D24F}" destId="{11D01CC3-841E-44CB-ADB7-2926CE4C95AB}" srcOrd="0" destOrd="0" presId="urn:microsoft.com/office/officeart/2005/8/layout/default"/>
    <dgm:cxn modelId="{D731C40D-0DF4-4730-91E5-B588CD2B1DCF}" type="presParOf" srcId="{ACD2D8A5-A330-4E76-BEE5-17A0FA42D24F}" destId="{C310E0BF-9E79-4866-8F22-5FD16A2E391E}" srcOrd="1" destOrd="0" presId="urn:microsoft.com/office/officeart/2005/8/layout/default"/>
    <dgm:cxn modelId="{18833594-F9DB-47EF-AA30-9ED6AA1E3759}" type="presParOf" srcId="{ACD2D8A5-A330-4E76-BEE5-17A0FA42D24F}" destId="{562EF0A3-0D12-4E15-BE81-8DE7F929A257}" srcOrd="2" destOrd="0" presId="urn:microsoft.com/office/officeart/2005/8/layout/default"/>
    <dgm:cxn modelId="{65858AE8-F6E9-4598-B05E-0F18D8F3875C}" type="presParOf" srcId="{ACD2D8A5-A330-4E76-BEE5-17A0FA42D24F}" destId="{8C572BB6-9099-4F9F-B990-B8BBD40DA83D}" srcOrd="3" destOrd="0" presId="urn:microsoft.com/office/officeart/2005/8/layout/default"/>
    <dgm:cxn modelId="{DA963DA6-594E-4E16-945C-85A260D67828}" type="presParOf" srcId="{ACD2D8A5-A330-4E76-BEE5-17A0FA42D24F}" destId="{B6F9637E-2A5F-497A-B52E-CFBFBF8B205E}" srcOrd="4" destOrd="0" presId="urn:microsoft.com/office/officeart/2005/8/layout/default"/>
    <dgm:cxn modelId="{ECDDC047-256F-4908-9854-265828174B0D}" type="presParOf" srcId="{ACD2D8A5-A330-4E76-BEE5-17A0FA42D24F}" destId="{8953633C-4C2C-4947-A601-89B230538EB7}" srcOrd="5" destOrd="0" presId="urn:microsoft.com/office/officeart/2005/8/layout/default"/>
    <dgm:cxn modelId="{4303D63A-FE20-4B00-A00D-747F518D6B5B}" type="presParOf" srcId="{ACD2D8A5-A330-4E76-BEE5-17A0FA42D24F}" destId="{13173975-3B1E-4B77-B334-5EE8C5250F1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6B0D61-4032-4313-8337-691060BE4112}"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GB"/>
        </a:p>
      </dgm:t>
    </dgm:pt>
    <dgm:pt modelId="{6CC593E6-96F1-4E81-9795-38C5B0123C59}">
      <dgm:prSet phldrT="[Text]" custT="1"/>
      <dgm:spPr>
        <a:solidFill>
          <a:schemeClr val="accent4">
            <a:lumMod val="20000"/>
            <a:lumOff val="80000"/>
          </a:schemeClr>
        </a:solidFill>
      </dgm:spPr>
      <dgm:t>
        <a:bodyPr/>
        <a:lstStyle/>
        <a:p>
          <a:r>
            <a:rPr lang="en-GB" sz="3200" b="1">
              <a:latin typeface="Century Gothic" panose="020B0502020202020204" pitchFamily="34" charset="0"/>
            </a:rPr>
            <a:t>EmpowHER</a:t>
          </a:r>
          <a:r>
            <a:rPr lang="en-GB" sz="3200">
              <a:latin typeface="Avenir Book" panose="02000503020000020003" pitchFamily="2" charset="0"/>
            </a:rPr>
            <a:t> </a:t>
          </a:r>
          <a:r>
            <a:rPr lang="en-GB" sz="3200" b="1">
              <a:latin typeface="+mj-lt"/>
            </a:rPr>
            <a:t>Original</a:t>
          </a:r>
        </a:p>
      </dgm:t>
    </dgm:pt>
    <dgm:pt modelId="{D3A84D2E-CCB6-4AEF-A2CA-DFB7D15FDA70}" type="parTrans" cxnId="{458D133F-A16B-43D3-A020-23B752A30B68}">
      <dgm:prSet/>
      <dgm:spPr/>
      <dgm:t>
        <a:bodyPr/>
        <a:lstStyle/>
        <a:p>
          <a:endParaRPr lang="en-GB" sz="1600">
            <a:latin typeface="Avenir Book" panose="02000503020000020003" pitchFamily="2" charset="0"/>
          </a:endParaRPr>
        </a:p>
      </dgm:t>
    </dgm:pt>
    <dgm:pt modelId="{B7DC6581-86DC-41A3-A6A3-A939098E7B8F}" type="sibTrans" cxnId="{458D133F-A16B-43D3-A020-23B752A30B68}">
      <dgm:prSet/>
      <dgm:spPr/>
      <dgm:t>
        <a:bodyPr/>
        <a:lstStyle/>
        <a:p>
          <a:endParaRPr lang="en-GB" sz="1600">
            <a:latin typeface="Avenir Book" panose="02000503020000020003" pitchFamily="2" charset="0"/>
          </a:endParaRPr>
        </a:p>
      </dgm:t>
    </dgm:pt>
    <dgm:pt modelId="{A74A269F-06C4-4948-B301-374940B358F2}">
      <dgm:prSet phldrT="[Text]" custT="1">
        <dgm:style>
          <a:lnRef idx="2">
            <a:schemeClr val="accent5"/>
          </a:lnRef>
          <a:fillRef idx="1">
            <a:schemeClr val="lt1"/>
          </a:fillRef>
          <a:effectRef idx="0">
            <a:schemeClr val="accent5"/>
          </a:effectRef>
          <a:fontRef idx="minor">
            <a:schemeClr val="dk1"/>
          </a:fontRef>
        </dgm:style>
      </dgm:prSet>
      <dgm:spPr>
        <a:solidFill>
          <a:schemeClr val="accent4"/>
        </a:solidFill>
        <a:ln>
          <a:solidFill>
            <a:schemeClr val="accent4"/>
          </a:solidFill>
        </a:ln>
      </dgm:spPr>
      <dgm:t>
        <a:bodyPr/>
        <a:lstStyle/>
        <a:p>
          <a:r>
            <a:rPr lang="en-GB" sz="2800">
              <a:solidFill>
                <a:schemeClr val="bg1"/>
              </a:solidFill>
              <a:latin typeface="Avenir Book" panose="02000503020000020003" pitchFamily="2" charset="0"/>
            </a:rPr>
            <a:t>1978 YW&amp;G+ reached</a:t>
          </a:r>
        </a:p>
      </dgm:t>
    </dgm:pt>
    <dgm:pt modelId="{686106C6-E2EC-4CB1-B50B-8404F721FD29}" type="parTrans" cxnId="{F51B4CDC-33A2-470B-B83F-922EE3AFDD99}">
      <dgm:prSet/>
      <dgm:spPr/>
      <dgm:t>
        <a:bodyPr/>
        <a:lstStyle/>
        <a:p>
          <a:endParaRPr lang="en-GB" sz="1600">
            <a:latin typeface="Avenir Book" panose="02000503020000020003" pitchFamily="2" charset="0"/>
          </a:endParaRPr>
        </a:p>
      </dgm:t>
    </dgm:pt>
    <dgm:pt modelId="{FE587C99-3D45-4FAD-B432-350B163D72FA}" type="sibTrans" cxnId="{F51B4CDC-33A2-470B-B83F-922EE3AFDD99}">
      <dgm:prSet/>
      <dgm:spPr/>
      <dgm:t>
        <a:bodyPr/>
        <a:lstStyle/>
        <a:p>
          <a:endParaRPr lang="en-GB" sz="1600">
            <a:latin typeface="Avenir Book" panose="02000503020000020003" pitchFamily="2" charset="0"/>
          </a:endParaRPr>
        </a:p>
      </dgm:t>
    </dgm:pt>
    <dgm:pt modelId="{48325904-8515-47D1-9166-5C894ABB5F6B}">
      <dgm:prSet phldrT="[Text]" custT="1">
        <dgm:style>
          <a:lnRef idx="2">
            <a:schemeClr val="accent5"/>
          </a:lnRef>
          <a:fillRef idx="1">
            <a:schemeClr val="lt1"/>
          </a:fillRef>
          <a:effectRef idx="0">
            <a:schemeClr val="accent5"/>
          </a:effectRef>
          <a:fontRef idx="minor">
            <a:schemeClr val="dk1"/>
          </a:fontRef>
        </dgm:style>
      </dgm:prSet>
      <dgm:spPr>
        <a:solidFill>
          <a:schemeClr val="accent4"/>
        </a:solidFill>
        <a:ln>
          <a:solidFill>
            <a:schemeClr val="accent4"/>
          </a:solidFill>
        </a:ln>
      </dgm:spPr>
      <dgm:t>
        <a:bodyPr/>
        <a:lstStyle/>
        <a:p>
          <a:r>
            <a:rPr lang="en-US" sz="2800">
              <a:solidFill>
                <a:schemeClr val="bg1"/>
              </a:solidFill>
              <a:latin typeface="Avenir Book" panose="02000503020000020003" pitchFamily="2" charset="0"/>
            </a:rPr>
            <a:t>240 new social action projects</a:t>
          </a:r>
          <a:endParaRPr lang="en-GB" sz="2800">
            <a:solidFill>
              <a:schemeClr val="bg1"/>
            </a:solidFill>
            <a:latin typeface="Avenir Book" panose="02000503020000020003" pitchFamily="2" charset="0"/>
          </a:endParaRPr>
        </a:p>
      </dgm:t>
    </dgm:pt>
    <dgm:pt modelId="{284E53C4-8E2D-44B2-9DEF-6F2AC20F3EF4}" type="parTrans" cxnId="{B4EC2AB5-0F25-4FF6-96D8-87E59B30011C}">
      <dgm:prSet/>
      <dgm:spPr/>
      <dgm:t>
        <a:bodyPr/>
        <a:lstStyle/>
        <a:p>
          <a:endParaRPr lang="en-GB" sz="1600"/>
        </a:p>
      </dgm:t>
    </dgm:pt>
    <dgm:pt modelId="{5118D944-EF7B-48FC-A4AB-793F33867472}" type="sibTrans" cxnId="{B4EC2AB5-0F25-4FF6-96D8-87E59B30011C}">
      <dgm:prSet/>
      <dgm:spPr/>
      <dgm:t>
        <a:bodyPr/>
        <a:lstStyle/>
        <a:p>
          <a:endParaRPr lang="en-GB" sz="1600"/>
        </a:p>
      </dgm:t>
    </dgm:pt>
    <dgm:pt modelId="{B7ED9F2A-9B61-416F-82A3-D839A062AAAF}" type="pres">
      <dgm:prSet presAssocID="{6F6B0D61-4032-4313-8337-691060BE4112}" presName="theList" presStyleCnt="0">
        <dgm:presLayoutVars>
          <dgm:dir/>
          <dgm:animLvl val="lvl"/>
          <dgm:resizeHandles val="exact"/>
        </dgm:presLayoutVars>
      </dgm:prSet>
      <dgm:spPr/>
    </dgm:pt>
    <dgm:pt modelId="{7BBCFD45-E5E9-4BF6-8413-687D6C1B63B1}" type="pres">
      <dgm:prSet presAssocID="{6CC593E6-96F1-4E81-9795-38C5B0123C59}" presName="compNode" presStyleCnt="0"/>
      <dgm:spPr/>
    </dgm:pt>
    <dgm:pt modelId="{5D526D3A-8002-4B4B-90AD-E37DC06A897F}" type="pres">
      <dgm:prSet presAssocID="{6CC593E6-96F1-4E81-9795-38C5B0123C59}" presName="aNode" presStyleLbl="bgShp" presStyleIdx="0" presStyleCnt="1"/>
      <dgm:spPr/>
    </dgm:pt>
    <dgm:pt modelId="{A2541ECB-86A2-4A44-98E8-20D6F1207C36}" type="pres">
      <dgm:prSet presAssocID="{6CC593E6-96F1-4E81-9795-38C5B0123C59}" presName="textNode" presStyleLbl="bgShp" presStyleIdx="0" presStyleCnt="1"/>
      <dgm:spPr/>
    </dgm:pt>
    <dgm:pt modelId="{9BFFBCE5-7D2D-4257-80A9-9DC0CA97C8CB}" type="pres">
      <dgm:prSet presAssocID="{6CC593E6-96F1-4E81-9795-38C5B0123C59}" presName="compChildNode" presStyleCnt="0"/>
      <dgm:spPr/>
    </dgm:pt>
    <dgm:pt modelId="{C992C02E-F10C-40FE-86C4-A7E67DD1F2C8}" type="pres">
      <dgm:prSet presAssocID="{6CC593E6-96F1-4E81-9795-38C5B0123C59}" presName="theInnerList" presStyleCnt="0"/>
      <dgm:spPr/>
    </dgm:pt>
    <dgm:pt modelId="{B672FBA2-3168-4D3C-B1BB-51B8A729DC98}" type="pres">
      <dgm:prSet presAssocID="{A74A269F-06C4-4948-B301-374940B358F2}" presName="childNode" presStyleLbl="node1" presStyleIdx="0" presStyleCnt="2">
        <dgm:presLayoutVars>
          <dgm:bulletEnabled val="1"/>
        </dgm:presLayoutVars>
      </dgm:prSet>
      <dgm:spPr/>
    </dgm:pt>
    <dgm:pt modelId="{FE8B3F5C-F5AC-40F8-AC0B-FDAF30E774FB}" type="pres">
      <dgm:prSet presAssocID="{A74A269F-06C4-4948-B301-374940B358F2}" presName="aSpace2" presStyleCnt="0"/>
      <dgm:spPr/>
    </dgm:pt>
    <dgm:pt modelId="{BA659521-7FBC-42A8-8867-CE62F6B4690D}" type="pres">
      <dgm:prSet presAssocID="{48325904-8515-47D1-9166-5C894ABB5F6B}" presName="childNode" presStyleLbl="node1" presStyleIdx="1" presStyleCnt="2">
        <dgm:presLayoutVars>
          <dgm:bulletEnabled val="1"/>
        </dgm:presLayoutVars>
      </dgm:prSet>
      <dgm:spPr/>
    </dgm:pt>
  </dgm:ptLst>
  <dgm:cxnLst>
    <dgm:cxn modelId="{BA44FA0F-0456-4F3B-9DE4-8967C3CDB442}" type="presOf" srcId="{6CC593E6-96F1-4E81-9795-38C5B0123C59}" destId="{A2541ECB-86A2-4A44-98E8-20D6F1207C36}" srcOrd="1" destOrd="0" presId="urn:microsoft.com/office/officeart/2005/8/layout/lProcess2"/>
    <dgm:cxn modelId="{458D133F-A16B-43D3-A020-23B752A30B68}" srcId="{6F6B0D61-4032-4313-8337-691060BE4112}" destId="{6CC593E6-96F1-4E81-9795-38C5B0123C59}" srcOrd="0" destOrd="0" parTransId="{D3A84D2E-CCB6-4AEF-A2CA-DFB7D15FDA70}" sibTransId="{B7DC6581-86DC-41A3-A6A3-A939098E7B8F}"/>
    <dgm:cxn modelId="{C1020F61-0C17-4F07-9E57-95B420BA4C93}" type="presOf" srcId="{A74A269F-06C4-4948-B301-374940B358F2}" destId="{B672FBA2-3168-4D3C-B1BB-51B8A729DC98}" srcOrd="0" destOrd="0" presId="urn:microsoft.com/office/officeart/2005/8/layout/lProcess2"/>
    <dgm:cxn modelId="{52B27885-3FCA-41C7-ACE5-9EFCB69B49E1}" type="presOf" srcId="{6CC593E6-96F1-4E81-9795-38C5B0123C59}" destId="{5D526D3A-8002-4B4B-90AD-E37DC06A897F}" srcOrd="0" destOrd="0" presId="urn:microsoft.com/office/officeart/2005/8/layout/lProcess2"/>
    <dgm:cxn modelId="{B4EC2AB5-0F25-4FF6-96D8-87E59B30011C}" srcId="{6CC593E6-96F1-4E81-9795-38C5B0123C59}" destId="{48325904-8515-47D1-9166-5C894ABB5F6B}" srcOrd="1" destOrd="0" parTransId="{284E53C4-8E2D-44B2-9DEF-6F2AC20F3EF4}" sibTransId="{5118D944-EF7B-48FC-A4AB-793F33867472}"/>
    <dgm:cxn modelId="{EDBB79C3-1CED-4957-8303-BD943C62968D}" type="presOf" srcId="{48325904-8515-47D1-9166-5C894ABB5F6B}" destId="{BA659521-7FBC-42A8-8867-CE62F6B4690D}" srcOrd="0" destOrd="0" presId="urn:microsoft.com/office/officeart/2005/8/layout/lProcess2"/>
    <dgm:cxn modelId="{D70B8DCC-C8A8-4C42-8236-D0E57260FEF7}" type="presOf" srcId="{6F6B0D61-4032-4313-8337-691060BE4112}" destId="{B7ED9F2A-9B61-416F-82A3-D839A062AAAF}" srcOrd="0" destOrd="0" presId="urn:microsoft.com/office/officeart/2005/8/layout/lProcess2"/>
    <dgm:cxn modelId="{F51B4CDC-33A2-470B-B83F-922EE3AFDD99}" srcId="{6CC593E6-96F1-4E81-9795-38C5B0123C59}" destId="{A74A269F-06C4-4948-B301-374940B358F2}" srcOrd="0" destOrd="0" parTransId="{686106C6-E2EC-4CB1-B50B-8404F721FD29}" sibTransId="{FE587C99-3D45-4FAD-B432-350B163D72FA}"/>
    <dgm:cxn modelId="{611F138C-5EBE-4CB6-8078-8EDCAE178A92}" type="presParOf" srcId="{B7ED9F2A-9B61-416F-82A3-D839A062AAAF}" destId="{7BBCFD45-E5E9-4BF6-8413-687D6C1B63B1}" srcOrd="0" destOrd="0" presId="urn:microsoft.com/office/officeart/2005/8/layout/lProcess2"/>
    <dgm:cxn modelId="{C99807FF-80F6-4D24-95B6-B401CEA085B6}" type="presParOf" srcId="{7BBCFD45-E5E9-4BF6-8413-687D6C1B63B1}" destId="{5D526D3A-8002-4B4B-90AD-E37DC06A897F}" srcOrd="0" destOrd="0" presId="urn:microsoft.com/office/officeart/2005/8/layout/lProcess2"/>
    <dgm:cxn modelId="{E6F2CBB9-051E-46FB-883D-17C9B7CBF395}" type="presParOf" srcId="{7BBCFD45-E5E9-4BF6-8413-687D6C1B63B1}" destId="{A2541ECB-86A2-4A44-98E8-20D6F1207C36}" srcOrd="1" destOrd="0" presId="urn:microsoft.com/office/officeart/2005/8/layout/lProcess2"/>
    <dgm:cxn modelId="{FF22EAC4-B450-425D-B77D-89A7870314B5}" type="presParOf" srcId="{7BBCFD45-E5E9-4BF6-8413-687D6C1B63B1}" destId="{9BFFBCE5-7D2D-4257-80A9-9DC0CA97C8CB}" srcOrd="2" destOrd="0" presId="urn:microsoft.com/office/officeart/2005/8/layout/lProcess2"/>
    <dgm:cxn modelId="{F74E326A-A46C-4600-B974-D831F6C5FED6}" type="presParOf" srcId="{9BFFBCE5-7D2D-4257-80A9-9DC0CA97C8CB}" destId="{C992C02E-F10C-40FE-86C4-A7E67DD1F2C8}" srcOrd="0" destOrd="0" presId="urn:microsoft.com/office/officeart/2005/8/layout/lProcess2"/>
    <dgm:cxn modelId="{4A36C184-DE3E-4CC3-8929-E36B2DD87233}" type="presParOf" srcId="{C992C02E-F10C-40FE-86C4-A7E67DD1F2C8}" destId="{B672FBA2-3168-4D3C-B1BB-51B8A729DC98}" srcOrd="0" destOrd="0" presId="urn:microsoft.com/office/officeart/2005/8/layout/lProcess2"/>
    <dgm:cxn modelId="{562313CA-F1D2-4582-B8CC-EDA1C62C4859}" type="presParOf" srcId="{C992C02E-F10C-40FE-86C4-A7E67DD1F2C8}" destId="{FE8B3F5C-F5AC-40F8-AC0B-FDAF30E774FB}" srcOrd="1" destOrd="0" presId="urn:microsoft.com/office/officeart/2005/8/layout/lProcess2"/>
    <dgm:cxn modelId="{B8C23604-7355-4C3C-AF35-B4E0C9F8D1A2}" type="presParOf" srcId="{C992C02E-F10C-40FE-86C4-A7E67DD1F2C8}" destId="{BA659521-7FBC-42A8-8867-CE62F6B4690D}"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6B0D61-4032-4313-8337-691060BE4112}"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GB"/>
        </a:p>
      </dgm:t>
    </dgm:pt>
    <dgm:pt modelId="{687DB7D4-73A8-47ED-9D5D-7EEE666BC567}">
      <dgm:prSet phldrT="[Text]" custT="1"/>
      <dgm:spPr>
        <a:solidFill>
          <a:schemeClr val="accent6">
            <a:lumMod val="20000"/>
            <a:lumOff val="80000"/>
          </a:schemeClr>
        </a:solidFill>
      </dgm:spPr>
      <dgm:t>
        <a:bodyPr/>
        <a:lstStyle/>
        <a:p>
          <a:r>
            <a:rPr lang="en-GB" sz="3200" b="1">
              <a:latin typeface="Century Gothic" panose="020B0502020202020204" pitchFamily="34" charset="0"/>
            </a:rPr>
            <a:t>EmpowHER Legacy</a:t>
          </a:r>
        </a:p>
      </dgm:t>
    </dgm:pt>
    <dgm:pt modelId="{4B06C186-C34B-44D0-A004-F7E226310E27}" type="parTrans" cxnId="{41CC4467-1748-49F9-9454-3133DC4736CD}">
      <dgm:prSet/>
      <dgm:spPr/>
      <dgm:t>
        <a:bodyPr/>
        <a:lstStyle/>
        <a:p>
          <a:endParaRPr lang="en-GB" sz="1600">
            <a:latin typeface="Avenir Book" panose="02000503020000020003" pitchFamily="2" charset="0"/>
          </a:endParaRPr>
        </a:p>
      </dgm:t>
    </dgm:pt>
    <dgm:pt modelId="{00AE1A2B-C696-4CB0-867D-0E938DA16882}" type="sibTrans" cxnId="{41CC4467-1748-49F9-9454-3133DC4736CD}">
      <dgm:prSet/>
      <dgm:spPr/>
      <dgm:t>
        <a:bodyPr/>
        <a:lstStyle/>
        <a:p>
          <a:endParaRPr lang="en-GB" sz="1600">
            <a:latin typeface="Avenir Book" panose="02000503020000020003" pitchFamily="2" charset="0"/>
          </a:endParaRPr>
        </a:p>
      </dgm:t>
    </dgm:pt>
    <dgm:pt modelId="{4A2C023A-0530-4AC5-97C3-F265C654158D}">
      <dgm:prSet phldrT="[Text]" custT="1">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GB" sz="2800">
              <a:solidFill>
                <a:schemeClr val="bg1"/>
              </a:solidFill>
              <a:latin typeface="Avenir Book" panose="02000503020000020003" pitchFamily="2" charset="0"/>
            </a:rPr>
            <a:t>746 YW&amp;G+ reached</a:t>
          </a:r>
        </a:p>
      </dgm:t>
    </dgm:pt>
    <dgm:pt modelId="{A9D515CF-882E-4BFF-92EA-066A78F88D69}" type="parTrans" cxnId="{4F38A082-28DF-4A91-AAD9-9DD7BF5FDCE6}">
      <dgm:prSet/>
      <dgm:spPr/>
      <dgm:t>
        <a:bodyPr/>
        <a:lstStyle/>
        <a:p>
          <a:endParaRPr lang="en-GB" sz="1600"/>
        </a:p>
      </dgm:t>
    </dgm:pt>
    <dgm:pt modelId="{60ECD980-D045-4555-ACEF-E87748F078CF}" type="sibTrans" cxnId="{4F38A082-28DF-4A91-AAD9-9DD7BF5FDCE6}">
      <dgm:prSet/>
      <dgm:spPr/>
      <dgm:t>
        <a:bodyPr/>
        <a:lstStyle/>
        <a:p>
          <a:endParaRPr lang="en-GB" sz="1600"/>
        </a:p>
      </dgm:t>
    </dgm:pt>
    <dgm:pt modelId="{3C3178E8-24D9-4D02-9F98-A3A2179D532E}">
      <dgm:prSet phldrT="[Text]" custT="1">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GB" sz="2800">
              <a:solidFill>
                <a:schemeClr val="bg1"/>
              </a:solidFill>
              <a:latin typeface="Avenir Book" panose="02000503020000020003" pitchFamily="2" charset="0"/>
            </a:rPr>
            <a:t>79 new social action projects</a:t>
          </a:r>
        </a:p>
      </dgm:t>
    </dgm:pt>
    <dgm:pt modelId="{01F74FD0-3836-4F3C-8CD7-4C94B13B4C6E}" type="parTrans" cxnId="{F7D88106-6B05-4F26-BB8D-FF1E16589B95}">
      <dgm:prSet/>
      <dgm:spPr/>
      <dgm:t>
        <a:bodyPr/>
        <a:lstStyle/>
        <a:p>
          <a:endParaRPr lang="en-GB" sz="1600"/>
        </a:p>
      </dgm:t>
    </dgm:pt>
    <dgm:pt modelId="{9923A710-D062-42BD-89A4-1D0CAEA58992}" type="sibTrans" cxnId="{F7D88106-6B05-4F26-BB8D-FF1E16589B95}">
      <dgm:prSet/>
      <dgm:spPr/>
      <dgm:t>
        <a:bodyPr/>
        <a:lstStyle/>
        <a:p>
          <a:endParaRPr lang="en-GB" sz="1600"/>
        </a:p>
      </dgm:t>
    </dgm:pt>
    <dgm:pt modelId="{B7ED9F2A-9B61-416F-82A3-D839A062AAAF}" type="pres">
      <dgm:prSet presAssocID="{6F6B0D61-4032-4313-8337-691060BE4112}" presName="theList" presStyleCnt="0">
        <dgm:presLayoutVars>
          <dgm:dir/>
          <dgm:animLvl val="lvl"/>
          <dgm:resizeHandles val="exact"/>
        </dgm:presLayoutVars>
      </dgm:prSet>
      <dgm:spPr/>
    </dgm:pt>
    <dgm:pt modelId="{277B7E49-7F88-4EC3-858F-5D17B8C5BBDE}" type="pres">
      <dgm:prSet presAssocID="{687DB7D4-73A8-47ED-9D5D-7EEE666BC567}" presName="compNode" presStyleCnt="0"/>
      <dgm:spPr/>
    </dgm:pt>
    <dgm:pt modelId="{501AFBC1-B941-43A2-908F-326A3B31EEF2}" type="pres">
      <dgm:prSet presAssocID="{687DB7D4-73A8-47ED-9D5D-7EEE666BC567}" presName="aNode" presStyleLbl="bgShp" presStyleIdx="0" presStyleCnt="1" custLinFactNeighborX="6455" custLinFactNeighborY="-53030"/>
      <dgm:spPr/>
    </dgm:pt>
    <dgm:pt modelId="{967E695E-FE46-43BE-B55A-C7A60284D3ED}" type="pres">
      <dgm:prSet presAssocID="{687DB7D4-73A8-47ED-9D5D-7EEE666BC567}" presName="textNode" presStyleLbl="bgShp" presStyleIdx="0" presStyleCnt="1"/>
      <dgm:spPr/>
    </dgm:pt>
    <dgm:pt modelId="{92E97A0F-0D88-4C01-ADC9-1E9C508D2482}" type="pres">
      <dgm:prSet presAssocID="{687DB7D4-73A8-47ED-9D5D-7EEE666BC567}" presName="compChildNode" presStyleCnt="0"/>
      <dgm:spPr/>
    </dgm:pt>
    <dgm:pt modelId="{DBCDDDE7-1FC6-4BBF-B824-E8B2122E6E04}" type="pres">
      <dgm:prSet presAssocID="{687DB7D4-73A8-47ED-9D5D-7EEE666BC567}" presName="theInnerList" presStyleCnt="0"/>
      <dgm:spPr/>
    </dgm:pt>
    <dgm:pt modelId="{6BCCC687-55B8-4793-9489-D1065F83E787}" type="pres">
      <dgm:prSet presAssocID="{4A2C023A-0530-4AC5-97C3-F265C654158D}" presName="childNode" presStyleLbl="node1" presStyleIdx="0" presStyleCnt="2">
        <dgm:presLayoutVars>
          <dgm:bulletEnabled val="1"/>
        </dgm:presLayoutVars>
      </dgm:prSet>
      <dgm:spPr/>
    </dgm:pt>
    <dgm:pt modelId="{EAE51346-3002-4C62-A89E-C440CECB4B01}" type="pres">
      <dgm:prSet presAssocID="{4A2C023A-0530-4AC5-97C3-F265C654158D}" presName="aSpace2" presStyleCnt="0"/>
      <dgm:spPr/>
    </dgm:pt>
    <dgm:pt modelId="{F14E0739-FA44-4998-AC3D-0B9576BFBBAB}" type="pres">
      <dgm:prSet presAssocID="{3C3178E8-24D9-4D02-9F98-A3A2179D532E}" presName="childNode" presStyleLbl="node1" presStyleIdx="1" presStyleCnt="2">
        <dgm:presLayoutVars>
          <dgm:bulletEnabled val="1"/>
        </dgm:presLayoutVars>
      </dgm:prSet>
      <dgm:spPr/>
    </dgm:pt>
  </dgm:ptLst>
  <dgm:cxnLst>
    <dgm:cxn modelId="{F7D88106-6B05-4F26-BB8D-FF1E16589B95}" srcId="{687DB7D4-73A8-47ED-9D5D-7EEE666BC567}" destId="{3C3178E8-24D9-4D02-9F98-A3A2179D532E}" srcOrd="1" destOrd="0" parTransId="{01F74FD0-3836-4F3C-8CD7-4C94B13B4C6E}" sibTransId="{9923A710-D062-42BD-89A4-1D0CAEA58992}"/>
    <dgm:cxn modelId="{9B947C0B-8672-48F6-9884-64EB995A55BC}" type="presOf" srcId="{4A2C023A-0530-4AC5-97C3-F265C654158D}" destId="{6BCCC687-55B8-4793-9489-D1065F83E787}" srcOrd="0" destOrd="0" presId="urn:microsoft.com/office/officeart/2005/8/layout/lProcess2"/>
    <dgm:cxn modelId="{54F99E2C-8E48-4454-AAF8-F9C04957DA71}" type="presOf" srcId="{687DB7D4-73A8-47ED-9D5D-7EEE666BC567}" destId="{967E695E-FE46-43BE-B55A-C7A60284D3ED}" srcOrd="1" destOrd="0" presId="urn:microsoft.com/office/officeart/2005/8/layout/lProcess2"/>
    <dgm:cxn modelId="{41CC4467-1748-49F9-9454-3133DC4736CD}" srcId="{6F6B0D61-4032-4313-8337-691060BE4112}" destId="{687DB7D4-73A8-47ED-9D5D-7EEE666BC567}" srcOrd="0" destOrd="0" parTransId="{4B06C186-C34B-44D0-A004-F7E226310E27}" sibTransId="{00AE1A2B-C696-4CB0-867D-0E938DA16882}"/>
    <dgm:cxn modelId="{4F38A082-28DF-4A91-AAD9-9DD7BF5FDCE6}" srcId="{687DB7D4-73A8-47ED-9D5D-7EEE666BC567}" destId="{4A2C023A-0530-4AC5-97C3-F265C654158D}" srcOrd="0" destOrd="0" parTransId="{A9D515CF-882E-4BFF-92EA-066A78F88D69}" sibTransId="{60ECD980-D045-4555-ACEF-E87748F078CF}"/>
    <dgm:cxn modelId="{D70B8DCC-C8A8-4C42-8236-D0E57260FEF7}" type="presOf" srcId="{6F6B0D61-4032-4313-8337-691060BE4112}" destId="{B7ED9F2A-9B61-416F-82A3-D839A062AAAF}" srcOrd="0" destOrd="0" presId="urn:microsoft.com/office/officeart/2005/8/layout/lProcess2"/>
    <dgm:cxn modelId="{FC2289D5-A935-411D-9D8D-1C1624FC4093}" type="presOf" srcId="{687DB7D4-73A8-47ED-9D5D-7EEE666BC567}" destId="{501AFBC1-B941-43A2-908F-326A3B31EEF2}" srcOrd="0" destOrd="0" presId="urn:microsoft.com/office/officeart/2005/8/layout/lProcess2"/>
    <dgm:cxn modelId="{3F6D61F9-1608-4D92-B19D-8AC370A95C78}" type="presOf" srcId="{3C3178E8-24D9-4D02-9F98-A3A2179D532E}" destId="{F14E0739-FA44-4998-AC3D-0B9576BFBBAB}" srcOrd="0" destOrd="0" presId="urn:microsoft.com/office/officeart/2005/8/layout/lProcess2"/>
    <dgm:cxn modelId="{41596A2F-90AF-419F-A0E6-2520EB6FA668}" type="presParOf" srcId="{B7ED9F2A-9B61-416F-82A3-D839A062AAAF}" destId="{277B7E49-7F88-4EC3-858F-5D17B8C5BBDE}" srcOrd="0" destOrd="0" presId="urn:microsoft.com/office/officeart/2005/8/layout/lProcess2"/>
    <dgm:cxn modelId="{89453676-D8DD-4471-B736-1D9228998853}" type="presParOf" srcId="{277B7E49-7F88-4EC3-858F-5D17B8C5BBDE}" destId="{501AFBC1-B941-43A2-908F-326A3B31EEF2}" srcOrd="0" destOrd="0" presId="urn:microsoft.com/office/officeart/2005/8/layout/lProcess2"/>
    <dgm:cxn modelId="{89F409CF-890B-42C8-B5D6-17571BC1FD92}" type="presParOf" srcId="{277B7E49-7F88-4EC3-858F-5D17B8C5BBDE}" destId="{967E695E-FE46-43BE-B55A-C7A60284D3ED}" srcOrd="1" destOrd="0" presId="urn:microsoft.com/office/officeart/2005/8/layout/lProcess2"/>
    <dgm:cxn modelId="{87F554AA-543C-4F96-8FE4-EF16F2670150}" type="presParOf" srcId="{277B7E49-7F88-4EC3-858F-5D17B8C5BBDE}" destId="{92E97A0F-0D88-4C01-ADC9-1E9C508D2482}" srcOrd="2" destOrd="0" presId="urn:microsoft.com/office/officeart/2005/8/layout/lProcess2"/>
    <dgm:cxn modelId="{CC8ED549-250A-4D30-B091-CD5EEAE8DC33}" type="presParOf" srcId="{92E97A0F-0D88-4C01-ADC9-1E9C508D2482}" destId="{DBCDDDE7-1FC6-4BBF-B824-E8B2122E6E04}" srcOrd="0" destOrd="0" presId="urn:microsoft.com/office/officeart/2005/8/layout/lProcess2"/>
    <dgm:cxn modelId="{690CCA77-164C-4753-AA8F-84C7DA9A78FF}" type="presParOf" srcId="{DBCDDDE7-1FC6-4BBF-B824-E8B2122E6E04}" destId="{6BCCC687-55B8-4793-9489-D1065F83E787}" srcOrd="0" destOrd="0" presId="urn:microsoft.com/office/officeart/2005/8/layout/lProcess2"/>
    <dgm:cxn modelId="{60C387EE-037D-42CE-A090-5A36D85D570E}" type="presParOf" srcId="{DBCDDDE7-1FC6-4BBF-B824-E8B2122E6E04}" destId="{EAE51346-3002-4C62-A89E-C440CECB4B01}" srcOrd="1" destOrd="0" presId="urn:microsoft.com/office/officeart/2005/8/layout/lProcess2"/>
    <dgm:cxn modelId="{31D3E3C9-A7B1-4EFE-9730-37F9BAC69E4C}" type="presParOf" srcId="{DBCDDDE7-1FC6-4BBF-B824-E8B2122E6E04}" destId="{F14E0739-FA44-4998-AC3D-0B9576BFBBAB}" srcOrd="2"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3CAF5-203C-4604-A9CD-42F01F1DD534}">
      <dsp:nvSpPr>
        <dsp:cNvPr id="0" name=""/>
        <dsp:cNvSpPr/>
      </dsp:nvSpPr>
      <dsp:spPr>
        <a:xfrm>
          <a:off x="0" y="490528"/>
          <a:ext cx="2814195" cy="16885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Avenir Book" panose="02000503020000020003" pitchFamily="2" charset="0"/>
            </a:rPr>
            <a:t>Funding</a:t>
          </a:r>
          <a:endParaRPr lang="en-GB" sz="2500" kern="1200">
            <a:latin typeface="Avenir Book" panose="02000503020000020003" pitchFamily="2" charset="0"/>
          </a:endParaRPr>
        </a:p>
      </dsp:txBody>
      <dsp:txXfrm>
        <a:off x="82427" y="572955"/>
        <a:ext cx="2649341" cy="1523663"/>
      </dsp:txXfrm>
    </dsp:sp>
    <dsp:sp modelId="{ADB24A2B-52BA-477E-AB80-02E763F107E3}">
      <dsp:nvSpPr>
        <dsp:cNvPr id="0" name=""/>
        <dsp:cNvSpPr/>
      </dsp:nvSpPr>
      <dsp:spPr>
        <a:xfrm>
          <a:off x="3095614" y="490528"/>
          <a:ext cx="2814195" cy="168851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Avenir Book" panose="02000503020000020003" pitchFamily="2" charset="0"/>
            </a:rPr>
            <a:t>Initial project training</a:t>
          </a:r>
          <a:endParaRPr lang="en-GB" sz="2500" kern="1200">
            <a:latin typeface="Avenir Book" panose="02000503020000020003" pitchFamily="2" charset="0"/>
          </a:endParaRPr>
        </a:p>
      </dsp:txBody>
      <dsp:txXfrm>
        <a:off x="3178041" y="572955"/>
        <a:ext cx="2649341" cy="1523663"/>
      </dsp:txXfrm>
    </dsp:sp>
    <dsp:sp modelId="{337BE386-690E-42D4-A031-89E26656FE25}">
      <dsp:nvSpPr>
        <dsp:cNvPr id="0" name=""/>
        <dsp:cNvSpPr/>
      </dsp:nvSpPr>
      <dsp:spPr>
        <a:xfrm>
          <a:off x="6191229" y="490528"/>
          <a:ext cx="2814195" cy="168851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Avenir Book" panose="02000503020000020003" pitchFamily="2" charset="0"/>
            </a:rPr>
            <a:t>Deep dive training</a:t>
          </a:r>
          <a:endParaRPr lang="en-GB" sz="2500" kern="1200">
            <a:latin typeface="Avenir Book" panose="02000503020000020003" pitchFamily="2" charset="0"/>
          </a:endParaRPr>
        </a:p>
      </dsp:txBody>
      <dsp:txXfrm>
        <a:off x="6273656" y="572955"/>
        <a:ext cx="2649341" cy="1523663"/>
      </dsp:txXfrm>
    </dsp:sp>
    <dsp:sp modelId="{02A25312-046E-468B-AF72-A4A139C16368}">
      <dsp:nvSpPr>
        <dsp:cNvPr id="0" name=""/>
        <dsp:cNvSpPr/>
      </dsp:nvSpPr>
      <dsp:spPr>
        <a:xfrm>
          <a:off x="0" y="2460465"/>
          <a:ext cx="2814195" cy="168851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Avenir Book" panose="02000503020000020003" pitchFamily="2" charset="0"/>
            </a:rPr>
            <a:t>EmpowHER Toolkit</a:t>
          </a:r>
          <a:endParaRPr lang="en-GB" sz="2500" kern="1200">
            <a:latin typeface="Avenir Book" panose="02000503020000020003" pitchFamily="2" charset="0"/>
          </a:endParaRPr>
        </a:p>
      </dsp:txBody>
      <dsp:txXfrm>
        <a:off x="82427" y="2542892"/>
        <a:ext cx="2649341" cy="1523663"/>
      </dsp:txXfrm>
    </dsp:sp>
    <dsp:sp modelId="{C3A74059-6652-4B3C-B83B-7560DEC72B11}">
      <dsp:nvSpPr>
        <dsp:cNvPr id="0" name=""/>
        <dsp:cNvSpPr/>
      </dsp:nvSpPr>
      <dsp:spPr>
        <a:xfrm>
          <a:off x="3095614" y="2460465"/>
          <a:ext cx="2814195" cy="168851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Avenir Book" panose="02000503020000020003" pitchFamily="2" charset="0"/>
            </a:rPr>
            <a:t>Project Officer support</a:t>
          </a:r>
          <a:endParaRPr lang="en-GB" sz="2500" kern="1200">
            <a:latin typeface="Avenir Book" panose="02000503020000020003" pitchFamily="2" charset="0"/>
          </a:endParaRPr>
        </a:p>
      </dsp:txBody>
      <dsp:txXfrm>
        <a:off x="3178041" y="2542892"/>
        <a:ext cx="2649341" cy="1523663"/>
      </dsp:txXfrm>
    </dsp:sp>
    <dsp:sp modelId="{6A25DDA8-B22C-415C-A71B-B2DEDCA75C01}">
      <dsp:nvSpPr>
        <dsp:cNvPr id="0" name=""/>
        <dsp:cNvSpPr/>
      </dsp:nvSpPr>
      <dsp:spPr>
        <a:xfrm>
          <a:off x="6191229" y="2460465"/>
          <a:ext cx="2814195" cy="16885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panose="02000503020000020003" pitchFamily="2" charset="0"/>
            </a:rPr>
            <a:t>Accessibility changes/support</a:t>
          </a:r>
          <a:endParaRPr lang="en-GB" sz="2500" kern="1200" dirty="0">
            <a:latin typeface="Avenir Book" panose="02000503020000020003" pitchFamily="2" charset="0"/>
          </a:endParaRPr>
        </a:p>
      </dsp:txBody>
      <dsp:txXfrm>
        <a:off x="6273656" y="2542892"/>
        <a:ext cx="2649341" cy="1523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F35B7-5526-42A0-AFA3-476D87660942}">
      <dsp:nvSpPr>
        <dsp:cNvPr id="0" name=""/>
        <dsp:cNvSpPr/>
      </dsp:nvSpPr>
      <dsp:spPr>
        <a:xfrm>
          <a:off x="0" y="831142"/>
          <a:ext cx="3372715" cy="20236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latin typeface="Avenir Book" panose="02000503020000020003" pitchFamily="2" charset="0"/>
            </a:rPr>
            <a:t>Educational campaign on knife violence</a:t>
          </a:r>
          <a:endParaRPr lang="en-GB" sz="2200" b="1" kern="1200">
            <a:latin typeface="Century Gothic" panose="020B0502020202020204" pitchFamily="34" charset="0"/>
          </a:endParaRPr>
        </a:p>
      </dsp:txBody>
      <dsp:txXfrm>
        <a:off x="98785" y="929927"/>
        <a:ext cx="3175145" cy="1826059"/>
      </dsp:txXfrm>
    </dsp:sp>
    <dsp:sp modelId="{0AE1DFC5-46A0-4E36-9989-71782D62BB0D}">
      <dsp:nvSpPr>
        <dsp:cNvPr id="0" name=""/>
        <dsp:cNvSpPr/>
      </dsp:nvSpPr>
      <dsp:spPr>
        <a:xfrm>
          <a:off x="3709987" y="831142"/>
          <a:ext cx="3372715" cy="202362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n-GB" sz="2200" kern="1200">
              <a:latin typeface="Avenir Book" panose="02000503020000020003" pitchFamily="2" charset="0"/>
            </a:rPr>
            <a:t>Setting up a community nature café</a:t>
          </a:r>
          <a:endParaRPr lang="en-GB" sz="2200" b="1" kern="1200">
            <a:latin typeface="Century Gothic" panose="020B0502020202020204" pitchFamily="34" charset="0"/>
          </a:endParaRPr>
        </a:p>
      </dsp:txBody>
      <dsp:txXfrm>
        <a:off x="3808772" y="929927"/>
        <a:ext cx="3175145" cy="1826059"/>
      </dsp:txXfrm>
    </dsp:sp>
    <dsp:sp modelId="{B53ADF9F-C061-4A2B-A31A-E5DBE695C947}">
      <dsp:nvSpPr>
        <dsp:cNvPr id="0" name=""/>
        <dsp:cNvSpPr/>
      </dsp:nvSpPr>
      <dsp:spPr>
        <a:xfrm>
          <a:off x="7419974" y="831142"/>
          <a:ext cx="3372715" cy="20236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n-GB" sz="2200" kern="1200">
              <a:latin typeface="Avenir Book" panose="02000503020000020003" pitchFamily="2" charset="0"/>
            </a:rPr>
            <a:t>Fundraising &amp; coordinating donations for local homelessness charities</a:t>
          </a:r>
          <a:endParaRPr lang="en-GB" sz="2200" b="1" kern="1200">
            <a:latin typeface="Century Gothic" panose="020B0502020202020204" pitchFamily="34" charset="0"/>
          </a:endParaRPr>
        </a:p>
      </dsp:txBody>
      <dsp:txXfrm>
        <a:off x="7518759" y="929927"/>
        <a:ext cx="3175145" cy="1826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26D3A-8002-4B4B-90AD-E37DC06A897F}">
      <dsp:nvSpPr>
        <dsp:cNvPr id="0" name=""/>
        <dsp:cNvSpPr/>
      </dsp:nvSpPr>
      <dsp:spPr>
        <a:xfrm>
          <a:off x="3187" y="0"/>
          <a:ext cx="3066188" cy="4205336"/>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dirty="0">
              <a:latin typeface="Century Gothic" panose="020B0502020202020204" pitchFamily="34" charset="0"/>
            </a:rPr>
            <a:t>EmpowHER</a:t>
          </a:r>
          <a:r>
            <a:rPr lang="en-GB" sz="3500" kern="1200" dirty="0">
              <a:latin typeface="Avenir Book" panose="02000503020000020003" pitchFamily="2" charset="0"/>
            </a:rPr>
            <a:t> </a:t>
          </a:r>
        </a:p>
      </dsp:txBody>
      <dsp:txXfrm>
        <a:off x="3187" y="0"/>
        <a:ext cx="3066188" cy="1261600"/>
      </dsp:txXfrm>
    </dsp:sp>
    <dsp:sp modelId="{B672FBA2-3168-4D3C-B1BB-51B8A729DC98}">
      <dsp:nvSpPr>
        <dsp:cNvPr id="0" name=""/>
        <dsp:cNvSpPr/>
      </dsp:nvSpPr>
      <dsp:spPr>
        <a:xfrm>
          <a:off x="309806" y="1262832"/>
          <a:ext cx="2452950" cy="1267966"/>
        </a:xfrm>
        <a:prstGeom prst="roundRect">
          <a:avLst>
            <a:gd name="adj" fmla="val 10000"/>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latin typeface="Avenir Book" panose="02000503020000020003" pitchFamily="2" charset="0"/>
            </a:rPr>
            <a:t>Young women and girls (YW&amp;G+)</a:t>
          </a:r>
        </a:p>
      </dsp:txBody>
      <dsp:txXfrm>
        <a:off x="346943" y="1299969"/>
        <a:ext cx="2378676" cy="1193692"/>
      </dsp:txXfrm>
    </dsp:sp>
    <dsp:sp modelId="{BA659521-7FBC-42A8-8867-CE62F6B4690D}">
      <dsp:nvSpPr>
        <dsp:cNvPr id="0" name=""/>
        <dsp:cNvSpPr/>
      </dsp:nvSpPr>
      <dsp:spPr>
        <a:xfrm>
          <a:off x="309806" y="2725870"/>
          <a:ext cx="2452950" cy="1267966"/>
        </a:xfrm>
        <a:prstGeom prst="roundRect">
          <a:avLst>
            <a:gd name="adj" fmla="val 10000"/>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latin typeface="Avenir Book" panose="02000503020000020003" pitchFamily="2" charset="0"/>
            </a:rPr>
            <a:t>What outcomes does EmpowHER achieve for YW&amp;G+ and how are they achieved?</a:t>
          </a:r>
        </a:p>
      </dsp:txBody>
      <dsp:txXfrm>
        <a:off x="346943" y="2763007"/>
        <a:ext cx="2378676" cy="1193692"/>
      </dsp:txXfrm>
    </dsp:sp>
    <dsp:sp modelId="{501AFBC1-B941-43A2-908F-326A3B31EEF2}">
      <dsp:nvSpPr>
        <dsp:cNvPr id="0" name=""/>
        <dsp:cNvSpPr/>
      </dsp:nvSpPr>
      <dsp:spPr>
        <a:xfrm>
          <a:off x="3299340" y="0"/>
          <a:ext cx="3066188" cy="420533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err="1">
              <a:latin typeface="Century Gothic" panose="020B0502020202020204" pitchFamily="34" charset="0"/>
            </a:rPr>
            <a:t>EmpowHER</a:t>
          </a:r>
          <a:r>
            <a:rPr lang="en-GB" sz="3500" b="1" kern="1200">
              <a:latin typeface="Century Gothic" panose="020B0502020202020204" pitchFamily="34" charset="0"/>
            </a:rPr>
            <a:t> Legacy</a:t>
          </a:r>
        </a:p>
      </dsp:txBody>
      <dsp:txXfrm>
        <a:off x="3299340" y="0"/>
        <a:ext cx="3066188" cy="1261600"/>
      </dsp:txXfrm>
    </dsp:sp>
    <dsp:sp modelId="{6BCCC687-55B8-4793-9489-D1065F83E787}">
      <dsp:nvSpPr>
        <dsp:cNvPr id="0" name=""/>
        <dsp:cNvSpPr/>
      </dsp:nvSpPr>
      <dsp:spPr>
        <a:xfrm>
          <a:off x="3605958" y="1262832"/>
          <a:ext cx="2452950" cy="1267966"/>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latin typeface="Avenir Book" panose="02000503020000020003" pitchFamily="2" charset="0"/>
            </a:rPr>
            <a:t> Youth workers and youth organisations</a:t>
          </a:r>
        </a:p>
      </dsp:txBody>
      <dsp:txXfrm>
        <a:off x="3643095" y="1299969"/>
        <a:ext cx="2378676" cy="1193692"/>
      </dsp:txXfrm>
    </dsp:sp>
    <dsp:sp modelId="{F14E0739-FA44-4998-AC3D-0B9576BFBBAB}">
      <dsp:nvSpPr>
        <dsp:cNvPr id="0" name=""/>
        <dsp:cNvSpPr/>
      </dsp:nvSpPr>
      <dsp:spPr>
        <a:xfrm>
          <a:off x="3605958" y="2725870"/>
          <a:ext cx="2452950" cy="1267966"/>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latin typeface="Avenir Book" panose="02000503020000020003" pitchFamily="2" charset="0"/>
            </a:rPr>
            <a:t>How can we scale and embed the </a:t>
          </a:r>
          <a:r>
            <a:rPr lang="en-GB" sz="1800" kern="1200" err="1">
              <a:solidFill>
                <a:schemeClr val="bg1"/>
              </a:solidFill>
              <a:latin typeface="Avenir Book" panose="02000503020000020003" pitchFamily="2" charset="0"/>
            </a:rPr>
            <a:t>EmpowHER</a:t>
          </a:r>
          <a:r>
            <a:rPr lang="en-GB" sz="1800" kern="1200">
              <a:solidFill>
                <a:schemeClr val="bg1"/>
              </a:solidFill>
              <a:latin typeface="Avenir Book" panose="02000503020000020003" pitchFamily="2" charset="0"/>
            </a:rPr>
            <a:t> model in youth organisations?</a:t>
          </a:r>
        </a:p>
      </dsp:txBody>
      <dsp:txXfrm>
        <a:off x="3643095" y="2763007"/>
        <a:ext cx="2378676" cy="1193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01CC3-841E-44CB-ADB7-2926CE4C95AB}">
      <dsp:nvSpPr>
        <dsp:cNvPr id="0" name=""/>
        <dsp:cNvSpPr/>
      </dsp:nvSpPr>
      <dsp:spPr>
        <a:xfrm>
          <a:off x="675133" y="1742"/>
          <a:ext cx="3106539" cy="186392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venir Book" panose="02000503020000020003" pitchFamily="2" charset="0"/>
            </a:rPr>
            <a:t>746 YW&amp;G+ reached</a:t>
          </a:r>
          <a:endParaRPr lang="en-GB" sz="2400" kern="1200">
            <a:latin typeface="Avenir Book" panose="02000503020000020003" pitchFamily="2" charset="0"/>
          </a:endParaRPr>
        </a:p>
      </dsp:txBody>
      <dsp:txXfrm>
        <a:off x="766122" y="92731"/>
        <a:ext cx="2924561" cy="1681945"/>
      </dsp:txXfrm>
    </dsp:sp>
    <dsp:sp modelId="{562EF0A3-0D12-4E15-BE81-8DE7F929A257}">
      <dsp:nvSpPr>
        <dsp:cNvPr id="0" name=""/>
        <dsp:cNvSpPr/>
      </dsp:nvSpPr>
      <dsp:spPr>
        <a:xfrm>
          <a:off x="4092326" y="1742"/>
          <a:ext cx="3106539" cy="186392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venir Book" panose="02000503020000020003" pitchFamily="2" charset="0"/>
            </a:rPr>
            <a:t>79 new social action projects</a:t>
          </a:r>
          <a:endParaRPr lang="en-GB" sz="2400" kern="1200">
            <a:latin typeface="Avenir Book" panose="02000503020000020003" pitchFamily="2" charset="0"/>
          </a:endParaRPr>
        </a:p>
      </dsp:txBody>
      <dsp:txXfrm>
        <a:off x="4183315" y="92731"/>
        <a:ext cx="2924561" cy="1681945"/>
      </dsp:txXfrm>
    </dsp:sp>
    <dsp:sp modelId="{B6F9637E-2A5F-497A-B52E-CFBFBF8B205E}">
      <dsp:nvSpPr>
        <dsp:cNvPr id="0" name=""/>
        <dsp:cNvSpPr/>
      </dsp:nvSpPr>
      <dsp:spPr>
        <a:xfrm>
          <a:off x="675133" y="2176319"/>
          <a:ext cx="3106539" cy="186392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venir Book" panose="02000503020000020003" pitchFamily="2" charset="0"/>
            </a:rPr>
            <a:t>Youth organisations worked with 171 other organisations</a:t>
          </a:r>
          <a:endParaRPr lang="en-GB" sz="2400" kern="1200">
            <a:latin typeface="Avenir Book" panose="02000503020000020003" pitchFamily="2" charset="0"/>
          </a:endParaRPr>
        </a:p>
      </dsp:txBody>
      <dsp:txXfrm>
        <a:off x="766122" y="2267308"/>
        <a:ext cx="2924561" cy="1681945"/>
      </dsp:txXfrm>
    </dsp:sp>
    <dsp:sp modelId="{13173975-3B1E-4B77-B334-5EE8C5250F13}">
      <dsp:nvSpPr>
        <dsp:cNvPr id="0" name=""/>
        <dsp:cNvSpPr/>
      </dsp:nvSpPr>
      <dsp:spPr>
        <a:xfrm>
          <a:off x="4092326" y="2176319"/>
          <a:ext cx="3106539" cy="1863923"/>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venir Book" panose="02000503020000020003" pitchFamily="2" charset="0"/>
            </a:rPr>
            <a:t>Majority of partnerships with local organisations</a:t>
          </a:r>
          <a:endParaRPr lang="en-GB" sz="2400" kern="1200">
            <a:latin typeface="Avenir Book" panose="02000503020000020003" pitchFamily="2" charset="0"/>
          </a:endParaRPr>
        </a:p>
      </dsp:txBody>
      <dsp:txXfrm>
        <a:off x="4183315" y="2267308"/>
        <a:ext cx="2924561" cy="1681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26D3A-8002-4B4B-90AD-E37DC06A897F}">
      <dsp:nvSpPr>
        <dsp:cNvPr id="0" name=""/>
        <dsp:cNvSpPr/>
      </dsp:nvSpPr>
      <dsp:spPr>
        <a:xfrm>
          <a:off x="1972" y="0"/>
          <a:ext cx="4034745" cy="3657508"/>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a:latin typeface="Century Gothic" panose="020B0502020202020204" pitchFamily="34" charset="0"/>
            </a:rPr>
            <a:t>EmpowHER</a:t>
          </a:r>
          <a:r>
            <a:rPr lang="en-GB" sz="3200" kern="1200">
              <a:latin typeface="Avenir Book" panose="02000503020000020003" pitchFamily="2" charset="0"/>
            </a:rPr>
            <a:t> </a:t>
          </a:r>
          <a:r>
            <a:rPr lang="en-GB" sz="3200" b="1" kern="1200">
              <a:latin typeface="+mj-lt"/>
            </a:rPr>
            <a:t>Original</a:t>
          </a:r>
        </a:p>
      </dsp:txBody>
      <dsp:txXfrm>
        <a:off x="1972" y="0"/>
        <a:ext cx="4034745" cy="1097252"/>
      </dsp:txXfrm>
    </dsp:sp>
    <dsp:sp modelId="{B672FBA2-3168-4D3C-B1BB-51B8A729DC98}">
      <dsp:nvSpPr>
        <dsp:cNvPr id="0" name=""/>
        <dsp:cNvSpPr/>
      </dsp:nvSpPr>
      <dsp:spPr>
        <a:xfrm>
          <a:off x="405446" y="1098323"/>
          <a:ext cx="3227796" cy="1102788"/>
        </a:xfrm>
        <a:prstGeom prst="roundRect">
          <a:avLst>
            <a:gd name="adj" fmla="val 10000"/>
          </a:avLst>
        </a:prstGeom>
        <a:solidFill>
          <a:schemeClr val="accent4"/>
        </a:solidFill>
        <a:ln w="25400" cap="flat" cmpd="sng" algn="ctr">
          <a:solidFill>
            <a:schemeClr val="accent4"/>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GB" sz="2800" kern="1200">
              <a:solidFill>
                <a:schemeClr val="bg1"/>
              </a:solidFill>
              <a:latin typeface="Avenir Book" panose="02000503020000020003" pitchFamily="2" charset="0"/>
            </a:rPr>
            <a:t>1978 YW&amp;G+ reached</a:t>
          </a:r>
        </a:p>
      </dsp:txBody>
      <dsp:txXfrm>
        <a:off x="437746" y="1130623"/>
        <a:ext cx="3163196" cy="1038188"/>
      </dsp:txXfrm>
    </dsp:sp>
    <dsp:sp modelId="{BA659521-7FBC-42A8-8867-CE62F6B4690D}">
      <dsp:nvSpPr>
        <dsp:cNvPr id="0" name=""/>
        <dsp:cNvSpPr/>
      </dsp:nvSpPr>
      <dsp:spPr>
        <a:xfrm>
          <a:off x="405446" y="2370772"/>
          <a:ext cx="3227796" cy="1102788"/>
        </a:xfrm>
        <a:prstGeom prst="roundRect">
          <a:avLst>
            <a:gd name="adj" fmla="val 10000"/>
          </a:avLst>
        </a:prstGeom>
        <a:solidFill>
          <a:schemeClr val="accent4"/>
        </a:solidFill>
        <a:ln w="25400" cap="flat" cmpd="sng" algn="ctr">
          <a:solidFill>
            <a:schemeClr val="accent4"/>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Avenir Book" panose="02000503020000020003" pitchFamily="2" charset="0"/>
            </a:rPr>
            <a:t>240 new social action projects</a:t>
          </a:r>
          <a:endParaRPr lang="en-GB" sz="2800" kern="1200">
            <a:solidFill>
              <a:schemeClr val="bg1"/>
            </a:solidFill>
            <a:latin typeface="Avenir Book" panose="02000503020000020003" pitchFamily="2" charset="0"/>
          </a:endParaRPr>
        </a:p>
      </dsp:txBody>
      <dsp:txXfrm>
        <a:off x="437746" y="2403072"/>
        <a:ext cx="3163196" cy="1038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AFBC1-B941-43A2-908F-326A3B31EEF2}">
      <dsp:nvSpPr>
        <dsp:cNvPr id="0" name=""/>
        <dsp:cNvSpPr/>
      </dsp:nvSpPr>
      <dsp:spPr>
        <a:xfrm>
          <a:off x="0" y="0"/>
          <a:ext cx="4164120" cy="3694322"/>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a:latin typeface="Century Gothic" panose="020B0502020202020204" pitchFamily="34" charset="0"/>
            </a:rPr>
            <a:t>EmpowHER Legacy</a:t>
          </a:r>
        </a:p>
      </dsp:txBody>
      <dsp:txXfrm>
        <a:off x="0" y="0"/>
        <a:ext cx="4164120" cy="1108296"/>
      </dsp:txXfrm>
    </dsp:sp>
    <dsp:sp modelId="{6BCCC687-55B8-4793-9489-D1065F83E787}">
      <dsp:nvSpPr>
        <dsp:cNvPr id="0" name=""/>
        <dsp:cNvSpPr/>
      </dsp:nvSpPr>
      <dsp:spPr>
        <a:xfrm>
          <a:off x="416412" y="1109378"/>
          <a:ext cx="3331296" cy="1113888"/>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GB" sz="2800" kern="1200">
              <a:solidFill>
                <a:schemeClr val="bg1"/>
              </a:solidFill>
              <a:latin typeface="Avenir Book" panose="02000503020000020003" pitchFamily="2" charset="0"/>
            </a:rPr>
            <a:t>746 YW&amp;G+ reached</a:t>
          </a:r>
        </a:p>
      </dsp:txBody>
      <dsp:txXfrm>
        <a:off x="449037" y="1142003"/>
        <a:ext cx="3266046" cy="1048638"/>
      </dsp:txXfrm>
    </dsp:sp>
    <dsp:sp modelId="{F14E0739-FA44-4998-AC3D-0B9576BFBBAB}">
      <dsp:nvSpPr>
        <dsp:cNvPr id="0" name=""/>
        <dsp:cNvSpPr/>
      </dsp:nvSpPr>
      <dsp:spPr>
        <a:xfrm>
          <a:off x="416412" y="2394634"/>
          <a:ext cx="3331296" cy="1113888"/>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GB" sz="2800" kern="1200">
              <a:solidFill>
                <a:schemeClr val="bg1"/>
              </a:solidFill>
              <a:latin typeface="Avenir Book" panose="02000503020000020003" pitchFamily="2" charset="0"/>
            </a:rPr>
            <a:t>79 new social action projects</a:t>
          </a:r>
        </a:p>
      </dsp:txBody>
      <dsp:txXfrm>
        <a:off x="449037" y="2427259"/>
        <a:ext cx="3266046" cy="10486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9D57B-BDA0-4725-A0A0-7A393D7649C4}" type="datetimeFigureOut">
              <a:rPr lang="en-GB" smtClean="0"/>
              <a:t>21/09/2023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25283-6F86-4493-A186-63245FFD940A}" type="slidenum">
              <a:rPr lang="en-GB" smtClean="0"/>
              <a:t>‹#›</a:t>
            </a:fld>
            <a:endParaRPr lang="en-GB"/>
          </a:p>
        </p:txBody>
      </p:sp>
    </p:spTree>
    <p:extLst>
      <p:ext uri="{BB962C8B-B14F-4D97-AF65-F5344CB8AC3E}">
        <p14:creationId xmlns:p14="http://schemas.microsoft.com/office/powerpoint/2010/main" val="106029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ukyouth.org/empowher-toolki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Chris to kick off</a:t>
            </a:r>
          </a:p>
          <a:p>
            <a:endParaRPr lang="en-GB">
              <a:cs typeface="Calibri"/>
            </a:endParaRP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We’re presenting learning from the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 programme, including an evaluation of outcomes for youth workers and youth organisations and findings relating to scaling and embedding the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model. The overarching aim of this evaluation was to better understand what is effective in scaling best practice and this report makes recommendations for funders of youth work, youth sector infrastructure organisations and policy makers.  </a:t>
            </a:r>
          </a:p>
          <a:p>
            <a:pPr>
              <a:lnSpc>
                <a:spcPct val="107000"/>
              </a:lnSpc>
              <a:spcAft>
                <a:spcPts val="800"/>
              </a:spcAft>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This report makes an important contribution to the debate around what works in effectively scaling and embedding sustainable youth work practice during a period of considerable strain for the youth sector. UK Youth also reflects on its own practice, considering challenges faced during the evaluation process and the limitations of our approach to programme and evaluation design on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a:t>
            </a:r>
          </a:p>
          <a:p>
            <a:pPr>
              <a:lnSpc>
                <a:spcPct val="107000"/>
              </a:lnSpc>
              <a:spcAft>
                <a:spcPts val="800"/>
              </a:spcAft>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Something on positive relationship with Spirit?</a:t>
            </a:r>
          </a:p>
        </p:txBody>
      </p:sp>
    </p:spTree>
    <p:extLst>
      <p:ext uri="{BB962C8B-B14F-4D97-AF65-F5344CB8AC3E}">
        <p14:creationId xmlns:p14="http://schemas.microsoft.com/office/powerpoint/2010/main" val="45181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Nicole</a:t>
            </a:r>
          </a:p>
          <a:p>
            <a:endParaRPr lang="en-US"/>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The programme was designed with three distinct strands, with youth organisations assigned different levels of support from UK Youth and different amounts of funding. Support included:</a:t>
            </a:r>
          </a:p>
          <a:p>
            <a:pPr marL="342900" lvl="0" indent="-342900">
              <a:lnSpc>
                <a:spcPct val="107000"/>
              </a:lnSpc>
              <a:spcAft>
                <a:spcPts val="800"/>
              </a:spcAft>
              <a:buFont typeface="Symbol" panose="05050102010706020507" pitchFamily="18" charset="2"/>
              <a:buChar char=""/>
            </a:pPr>
            <a:r>
              <a:rPr lang="en-GB" sz="1800" b="1">
                <a:effectLst/>
                <a:latin typeface="Avenir Book" panose="02000503020000020003" pitchFamily="2" charset="0"/>
                <a:ea typeface="Calibri" panose="020F0502020204030204" pitchFamily="34" charset="0"/>
                <a:cs typeface="Arial" panose="020B0604020202020204" pitchFamily="34" charset="0"/>
              </a:rPr>
              <a:t>Funding</a:t>
            </a:r>
            <a:r>
              <a:rPr lang="en-GB" sz="1800">
                <a:effectLst/>
                <a:latin typeface="Avenir Book" panose="02000503020000020003" pitchFamily="2" charset="0"/>
                <a:ea typeface="Calibri" panose="020F0502020204030204" pitchFamily="34" charset="0"/>
                <a:cs typeface="Arial" panose="020B0604020202020204" pitchFamily="34" charset="0"/>
              </a:rPr>
              <a:t> – this ranged from £2,000 seed funding to £15,000 funding. An additional cost of living uplift in funding was provided to support delivery organisations facing increased running costs. </a:t>
            </a:r>
          </a:p>
          <a:p>
            <a:pPr marL="342900" lvl="0" indent="-342900">
              <a:lnSpc>
                <a:spcPct val="107000"/>
              </a:lnSpc>
              <a:spcAft>
                <a:spcPts val="800"/>
              </a:spcAft>
              <a:buFont typeface="Symbol" panose="05050102010706020507" pitchFamily="18" charset="2"/>
              <a:buChar char=""/>
            </a:pPr>
            <a:r>
              <a:rPr lang="en-GB" sz="1800" b="1">
                <a:effectLst/>
                <a:latin typeface="Avenir Book" panose="02000503020000020003" pitchFamily="2" charset="0"/>
                <a:ea typeface="Calibri" panose="020F0502020204030204" pitchFamily="34" charset="0"/>
                <a:cs typeface="Arial" panose="020B0604020202020204" pitchFamily="34" charset="0"/>
              </a:rPr>
              <a:t>Initial project training</a:t>
            </a:r>
            <a:r>
              <a:rPr lang="en-GB" sz="1800">
                <a:effectLst/>
                <a:latin typeface="Avenir Book" panose="02000503020000020003" pitchFamily="2" charset="0"/>
                <a:ea typeface="Calibri" panose="020F0502020204030204" pitchFamily="34" charset="0"/>
                <a:cs typeface="Arial" panose="020B0604020202020204" pitchFamily="34" charset="0"/>
              </a:rPr>
              <a:t> – offered to all participants. An informative induction, covering essential delivery information required to run the programme rather than a development session to improve or increase youth workers’ skills.</a:t>
            </a:r>
          </a:p>
          <a:p>
            <a:pPr marL="342900" lvl="0" indent="-342900">
              <a:lnSpc>
                <a:spcPct val="107000"/>
              </a:lnSpc>
              <a:spcAft>
                <a:spcPts val="800"/>
              </a:spcAft>
              <a:buFont typeface="Symbol" panose="05050102010706020507" pitchFamily="18" charset="2"/>
              <a:buChar char=""/>
            </a:pPr>
            <a:r>
              <a:rPr lang="en-GB" sz="1800" b="1">
                <a:effectLst/>
                <a:latin typeface="Avenir Book" panose="02000503020000020003" pitchFamily="2" charset="0"/>
                <a:ea typeface="Calibri" panose="020F0502020204030204" pitchFamily="34" charset="0"/>
                <a:cs typeface="Arial" panose="020B0604020202020204" pitchFamily="34" charset="0"/>
              </a:rPr>
              <a:t>Deep dive training</a:t>
            </a:r>
            <a:r>
              <a:rPr lang="en-GB" sz="1800">
                <a:effectLst/>
                <a:latin typeface="Avenir Book" panose="02000503020000020003" pitchFamily="2" charset="0"/>
                <a:ea typeface="Calibri" panose="020F0502020204030204" pitchFamily="34" charset="0"/>
                <a:cs typeface="Arial" panose="020B0604020202020204" pitchFamily="34" charset="0"/>
              </a:rPr>
              <a:t> – offered to some participants. This was intensive, focused training aiming to develop youth worker skills and knowledge around specific topics to support and enhance the delivery of the programme. Topics included developing safe spaces, social action and sustaining programme activity.</a:t>
            </a:r>
          </a:p>
          <a:p>
            <a:pPr marL="342900" lvl="0" indent="-342900">
              <a:lnSpc>
                <a:spcPct val="107000"/>
              </a:lnSpc>
              <a:spcAft>
                <a:spcPts val="800"/>
              </a:spcAft>
              <a:buFont typeface="Symbol" panose="05050102010706020507" pitchFamily="18" charset="2"/>
              <a:buChar char=""/>
            </a:pPr>
            <a:r>
              <a:rPr lang="en-GB" sz="1800" b="1" err="1">
                <a:effectLst/>
                <a:latin typeface="Avenir Book" panose="02000503020000020003" pitchFamily="2" charset="0"/>
                <a:ea typeface="Calibri" panose="020F0502020204030204" pitchFamily="34" charset="0"/>
                <a:cs typeface="Arial" panose="020B0604020202020204" pitchFamily="34" charset="0"/>
              </a:rPr>
              <a:t>EmpowHER</a:t>
            </a:r>
            <a:r>
              <a:rPr lang="en-GB" sz="1800" b="1">
                <a:effectLst/>
                <a:latin typeface="Avenir Book" panose="02000503020000020003" pitchFamily="2" charset="0"/>
                <a:ea typeface="Calibri" panose="020F0502020204030204" pitchFamily="34" charset="0"/>
                <a:cs typeface="Arial" panose="020B0604020202020204" pitchFamily="34" charset="0"/>
              </a:rPr>
              <a:t> Toolkit</a:t>
            </a:r>
            <a:r>
              <a:rPr lang="en-GB" sz="1800">
                <a:effectLst/>
                <a:latin typeface="Avenir Book" panose="02000503020000020003" pitchFamily="2" charset="0"/>
                <a:ea typeface="Calibri" panose="020F0502020204030204" pitchFamily="34" charset="0"/>
                <a:cs typeface="Arial" panose="020B0604020202020204" pitchFamily="34" charset="0"/>
              </a:rPr>
              <a:t> – offered to all participants. A suite of delivery resources such as worksheets, session plans and links to websites and videos to support the delivery of social learning and social action plus tools to help partnership development and programme evaluation.</a:t>
            </a:r>
          </a:p>
          <a:p>
            <a:pPr marL="342900" lvl="0" indent="-342900">
              <a:lnSpc>
                <a:spcPct val="107000"/>
              </a:lnSpc>
              <a:spcAft>
                <a:spcPts val="800"/>
              </a:spcAft>
              <a:buFont typeface="Symbol" panose="05050102010706020507" pitchFamily="18" charset="2"/>
              <a:buChar char=""/>
            </a:pPr>
            <a:r>
              <a:rPr lang="en-GB" sz="1800" b="1">
                <a:effectLst/>
                <a:latin typeface="Avenir Book" panose="02000503020000020003" pitchFamily="2" charset="0"/>
                <a:ea typeface="Calibri" panose="020F0502020204030204" pitchFamily="34" charset="0"/>
                <a:cs typeface="Arial" panose="020B0604020202020204" pitchFamily="34" charset="0"/>
              </a:rPr>
              <a:t>Project Officer support</a:t>
            </a:r>
            <a:r>
              <a:rPr lang="en-GB" sz="1800">
                <a:effectLst/>
                <a:latin typeface="Avenir Book" panose="02000503020000020003" pitchFamily="2" charset="0"/>
                <a:ea typeface="Calibri" panose="020F0502020204030204" pitchFamily="34" charset="0"/>
                <a:cs typeface="Arial" panose="020B0604020202020204" pitchFamily="34" charset="0"/>
              </a:rPr>
              <a:t> – offered to different degrees depending on strand. The lowest level of support provided only minimal support via email, for example answering administrative queries, while the highest level provided regular check-in meetings, networking opportunities and project visits.  </a:t>
            </a:r>
          </a:p>
          <a:p>
            <a:pPr marL="342900" lvl="0" indent="-342900">
              <a:lnSpc>
                <a:spcPct val="107000"/>
              </a:lnSpc>
              <a:spcAft>
                <a:spcPts val="800"/>
              </a:spcAft>
              <a:buFont typeface="Symbol" panose="05050102010706020507" pitchFamily="18" charset="2"/>
              <a:buChar char=""/>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To improve accessibility and inclusion on the programme, an £18,430 underspend from the first phase of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was used for training for delivery partners, translation of the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resources toolkit  into different languages, installing an accessibility toolbar to the website hosting the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toolkit and providing an access fund to support YW&amp;G+ facing barriers to participation.</a:t>
            </a:r>
          </a:p>
        </p:txBody>
      </p:sp>
      <p:sp>
        <p:nvSpPr>
          <p:cNvPr id="4" name="Slide Number Placeholder 3"/>
          <p:cNvSpPr>
            <a:spLocks noGrp="1"/>
          </p:cNvSpPr>
          <p:nvPr>
            <p:ph type="sldNum" sz="quarter" idx="5"/>
          </p:nvPr>
        </p:nvSpPr>
        <p:spPr/>
        <p:txBody>
          <a:bodyPr/>
          <a:lstStyle/>
          <a:p>
            <a:fld id="{94125283-6F86-4493-A186-63245FFD940A}" type="slidenum">
              <a:rPr lang="en-GB" smtClean="0"/>
              <a:t>10</a:t>
            </a:fld>
            <a:endParaRPr lang="en-GB"/>
          </a:p>
        </p:txBody>
      </p:sp>
    </p:spTree>
    <p:extLst>
      <p:ext uri="{BB962C8B-B14F-4D97-AF65-F5344CB8AC3E}">
        <p14:creationId xmlns:p14="http://schemas.microsoft.com/office/powerpoint/2010/main" val="90159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US" sz="1800">
                <a:effectLst/>
                <a:latin typeface="Avenir Book" panose="02000503020000020003" pitchFamily="2" charset="0"/>
                <a:ea typeface="Calibri" panose="020F0502020204030204" pitchFamily="34" charset="0"/>
                <a:cs typeface="Arial" panose="020B0604020202020204" pitchFamily="34" charset="0"/>
              </a:rPr>
              <a:t>Nicole</a:t>
            </a:r>
          </a:p>
          <a:p>
            <a:pPr marL="0" lvl="0" indent="0">
              <a:lnSpc>
                <a:spcPct val="107000"/>
              </a:lnSpc>
              <a:spcAft>
                <a:spcPts val="800"/>
              </a:spcAft>
              <a:buFont typeface="Symbol" panose="05050102010706020507" pitchFamily="18" charset="2"/>
              <a:buNone/>
            </a:pPr>
            <a:endParaRPr lang="en-US" sz="1800">
              <a:effectLst/>
              <a:latin typeface="Avenir Book" panose="02000503020000020003" pitchFamily="2"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en-US" sz="1800">
                <a:effectLst/>
                <a:latin typeface="Avenir Book" panose="02000503020000020003" pitchFamily="2" charset="0"/>
                <a:ea typeface="Calibri" panose="020F0502020204030204" pitchFamily="34" charset="0"/>
                <a:cs typeface="Arial" panose="020B0604020202020204" pitchFamily="34" charset="0"/>
              </a:rPr>
              <a:t>Brief overview of the differing levels of support on each strand</a:t>
            </a:r>
            <a:endParaRPr lang="en-GB" sz="1800">
              <a:effectLst/>
              <a:latin typeface="Avenir Book" panose="02000503020000020003" pitchFamily="2"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125283-6F86-4493-A186-63245FFD940A}" type="slidenum">
              <a:rPr lang="en-GB" smtClean="0"/>
              <a:t>11</a:t>
            </a:fld>
            <a:endParaRPr lang="en-GB"/>
          </a:p>
        </p:txBody>
      </p:sp>
    </p:spTree>
    <p:extLst>
      <p:ext uri="{BB962C8B-B14F-4D97-AF65-F5344CB8AC3E}">
        <p14:creationId xmlns:p14="http://schemas.microsoft.com/office/powerpoint/2010/main" val="2569132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Nicole</a:t>
            </a:r>
          </a:p>
          <a:p>
            <a:endParaRPr lang="en-US"/>
          </a:p>
          <a:p>
            <a:r>
              <a:rPr lang="en-GB">
                <a:effectLst/>
                <a:latin typeface="Avenir Book" panose="02000503020000020003" pitchFamily="2" charset="0"/>
                <a:ea typeface="Calibri" panose="020F0502020204030204" pitchFamily="34" charset="0"/>
                <a:cs typeface="Arial" panose="020B0604020202020204" pitchFamily="34" charset="0"/>
              </a:rPr>
              <a:t>Youth workers have reflected on how refreshing it has been for the young people to pursue a topic they are passionate about. </a:t>
            </a:r>
            <a:endParaRPr lang="en-US"/>
          </a:p>
        </p:txBody>
      </p:sp>
      <p:sp>
        <p:nvSpPr>
          <p:cNvPr id="4" name="Slide Number Placeholder 3"/>
          <p:cNvSpPr>
            <a:spLocks noGrp="1"/>
          </p:cNvSpPr>
          <p:nvPr>
            <p:ph type="sldNum" sz="quarter" idx="5"/>
          </p:nvPr>
        </p:nvSpPr>
        <p:spPr/>
        <p:txBody>
          <a:bodyPr/>
          <a:lstStyle/>
          <a:p>
            <a:fld id="{94125283-6F86-4493-A186-63245FFD940A}" type="slidenum">
              <a:rPr lang="en-GB" smtClean="0"/>
              <a:t>12</a:t>
            </a:fld>
            <a:endParaRPr lang="en-GB"/>
          </a:p>
        </p:txBody>
      </p:sp>
    </p:spTree>
    <p:extLst>
      <p:ext uri="{BB962C8B-B14F-4D97-AF65-F5344CB8AC3E}">
        <p14:creationId xmlns:p14="http://schemas.microsoft.com/office/powerpoint/2010/main" val="830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Oscar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D9FC4-0B00-429E-B693-AD02F4F6B2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8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Oscar</a:t>
            </a:r>
          </a:p>
          <a:p>
            <a:endParaRPr lang="en-US"/>
          </a:p>
          <a:p>
            <a:r>
              <a:rPr lang="en-GB" sz="1800">
                <a:effectLst/>
                <a:latin typeface="Avenir Book" panose="02000503020000020003" pitchFamily="2" charset="0"/>
                <a:ea typeface="Avenir Book" panose="02000503020000020003" pitchFamily="2" charset="0"/>
                <a:cs typeface="Avenir Book" panose="02000503020000020003" pitchFamily="2" charset="0"/>
              </a:rPr>
              <a:t>The original </a:t>
            </a:r>
            <a:r>
              <a:rPr lang="en-GB" sz="1800" err="1">
                <a:effectLst/>
                <a:latin typeface="Avenir Book" panose="02000503020000020003" pitchFamily="2" charset="0"/>
                <a:ea typeface="Avenir Book" panose="02000503020000020003" pitchFamily="2" charset="0"/>
                <a:cs typeface="Avenir Book" panose="02000503020000020003" pitchFamily="2" charset="0"/>
              </a:rPr>
              <a:t>EmpowHER</a:t>
            </a:r>
            <a:r>
              <a:rPr lang="en-GB" sz="1800">
                <a:effectLst/>
                <a:latin typeface="Avenir Book" panose="02000503020000020003" pitchFamily="2" charset="0"/>
                <a:ea typeface="Avenir Book" panose="02000503020000020003" pitchFamily="2" charset="0"/>
                <a:cs typeface="Avenir Book" panose="02000503020000020003" pitchFamily="2" charset="0"/>
              </a:rPr>
              <a:t> evaluation looked in detail at outcomes for YW&amp;G+ who took part. After three years of </a:t>
            </a:r>
            <a:r>
              <a:rPr lang="en-GB" sz="1800" err="1">
                <a:effectLst/>
                <a:latin typeface="Avenir Book" panose="02000503020000020003" pitchFamily="2" charset="0"/>
                <a:ea typeface="Avenir Book" panose="02000503020000020003" pitchFamily="2" charset="0"/>
                <a:cs typeface="Avenir Book" panose="02000503020000020003" pitchFamily="2" charset="0"/>
              </a:rPr>
              <a:t>EmpowHER</a:t>
            </a:r>
            <a:r>
              <a:rPr lang="en-GB" sz="1800">
                <a:effectLst/>
                <a:latin typeface="Avenir Book" panose="02000503020000020003" pitchFamily="2" charset="0"/>
                <a:ea typeface="Avenir Book" panose="02000503020000020003" pitchFamily="2" charset="0"/>
                <a:cs typeface="Avenir Book" panose="02000503020000020003" pitchFamily="2" charset="0"/>
              </a:rPr>
              <a:t> across four cohorts, we were satisfied that </a:t>
            </a:r>
            <a:r>
              <a:rPr lang="en-GB" sz="1800" err="1">
                <a:effectLst/>
                <a:latin typeface="Avenir Book" panose="02000503020000020003" pitchFamily="2" charset="0"/>
                <a:ea typeface="Avenir Book" panose="02000503020000020003" pitchFamily="2" charset="0"/>
                <a:cs typeface="Avenir Book" panose="02000503020000020003" pitchFamily="2" charset="0"/>
              </a:rPr>
              <a:t>EmpowHER</a:t>
            </a:r>
            <a:r>
              <a:rPr lang="en-GB" sz="1800">
                <a:effectLst/>
                <a:latin typeface="Avenir Book" panose="02000503020000020003" pitchFamily="2" charset="0"/>
                <a:ea typeface="Avenir Book" panose="02000503020000020003" pitchFamily="2" charset="0"/>
                <a:cs typeface="Avenir Book" panose="02000503020000020003" pitchFamily="2" charset="0"/>
              </a:rPr>
              <a:t> achieves strong outcomes for YW&amp;G+. The standalone research project (also funded by Spirit) also considered the benefits of </a:t>
            </a:r>
            <a:r>
              <a:rPr lang="en-GB" sz="1800" err="1">
                <a:effectLst/>
                <a:latin typeface="Avenir Book" panose="02000503020000020003" pitchFamily="2" charset="0"/>
                <a:ea typeface="Avenir Book" panose="02000503020000020003" pitchFamily="2" charset="0"/>
                <a:cs typeface="Avenir Book" panose="02000503020000020003" pitchFamily="2" charset="0"/>
              </a:rPr>
              <a:t>EmpowHER</a:t>
            </a:r>
            <a:r>
              <a:rPr lang="en-GB" sz="1800">
                <a:effectLst/>
                <a:latin typeface="Avenir Book" panose="02000503020000020003" pitchFamily="2" charset="0"/>
                <a:ea typeface="Avenir Book" panose="02000503020000020003" pitchFamily="2" charset="0"/>
                <a:cs typeface="Avenir Book" panose="02000503020000020003" pitchFamily="2" charset="0"/>
              </a:rPr>
              <a:t> to youth organisations. This meant we could shift the focus of our evaluation for </a:t>
            </a:r>
            <a:r>
              <a:rPr lang="en-GB" sz="1800" err="1">
                <a:effectLst/>
                <a:latin typeface="Avenir Book" panose="02000503020000020003" pitchFamily="2" charset="0"/>
                <a:ea typeface="Avenir Book" panose="02000503020000020003" pitchFamily="2" charset="0"/>
                <a:cs typeface="Avenir Book" panose="02000503020000020003" pitchFamily="2" charset="0"/>
              </a:rPr>
              <a:t>EmpowHER</a:t>
            </a:r>
            <a:r>
              <a:rPr lang="en-GB" sz="1800">
                <a:effectLst/>
                <a:latin typeface="Avenir Book" panose="02000503020000020003" pitchFamily="2" charset="0"/>
                <a:ea typeface="Avenir Book" panose="02000503020000020003" pitchFamily="2" charset="0"/>
                <a:cs typeface="Avenir Book" panose="02000503020000020003" pitchFamily="2" charset="0"/>
              </a:rPr>
              <a:t> Legacy from the benefits of the programme itself to learning about how to scale and embed the </a:t>
            </a:r>
            <a:r>
              <a:rPr lang="en-GB" sz="1800" err="1">
                <a:effectLst/>
                <a:latin typeface="Avenir Book" panose="02000503020000020003" pitchFamily="2" charset="0"/>
                <a:ea typeface="Avenir Book" panose="02000503020000020003" pitchFamily="2" charset="0"/>
                <a:cs typeface="Avenir Book" panose="02000503020000020003" pitchFamily="2" charset="0"/>
              </a:rPr>
              <a:t>EmpowHER</a:t>
            </a:r>
            <a:r>
              <a:rPr lang="en-GB" sz="1800">
                <a:effectLst/>
                <a:latin typeface="Avenir Book" panose="02000503020000020003" pitchFamily="2" charset="0"/>
                <a:ea typeface="Avenir Book" panose="02000503020000020003" pitchFamily="2" charset="0"/>
                <a:cs typeface="Avenir Book" panose="02000503020000020003" pitchFamily="2" charset="0"/>
              </a:rPr>
              <a:t> model.</a:t>
            </a:r>
            <a:endParaRPr lang="en-US">
              <a:highlight>
                <a:srgbClr val="FFFF00"/>
              </a:highlight>
            </a:endParaRPr>
          </a:p>
        </p:txBody>
      </p:sp>
      <p:sp>
        <p:nvSpPr>
          <p:cNvPr id="4" name="Slide Number Placeholder 3"/>
          <p:cNvSpPr>
            <a:spLocks noGrp="1"/>
          </p:cNvSpPr>
          <p:nvPr>
            <p:ph type="sldNum" sz="quarter" idx="5"/>
          </p:nvPr>
        </p:nvSpPr>
        <p:spPr/>
        <p:txBody>
          <a:bodyPr/>
          <a:lstStyle/>
          <a:p>
            <a:fld id="{94125283-6F86-4493-A186-63245FFD940A}" type="slidenum">
              <a:rPr lang="en-GB" smtClean="0"/>
              <a:t>14</a:t>
            </a:fld>
            <a:endParaRPr lang="en-GB"/>
          </a:p>
        </p:txBody>
      </p:sp>
    </p:spTree>
    <p:extLst>
      <p:ext uri="{BB962C8B-B14F-4D97-AF65-F5344CB8AC3E}">
        <p14:creationId xmlns:p14="http://schemas.microsoft.com/office/powerpoint/2010/main" val="284916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Oscar</a:t>
            </a:r>
          </a:p>
          <a:p>
            <a:endParaRPr lang="en-US">
              <a:highlight>
                <a:srgbClr val="FFFF00"/>
              </a:highlight>
            </a:endParaRPr>
          </a:p>
          <a:p>
            <a:r>
              <a:rPr lang="en-GB" sz="1800">
                <a:effectLst/>
                <a:latin typeface="Avenir Book" panose="02000503020000020003" pitchFamily="2" charset="0"/>
                <a:ea typeface="Calibri" panose="020F0502020204030204" pitchFamily="34" charset="0"/>
                <a:cs typeface="Arial" panose="020B0604020202020204" pitchFamily="34" charset="0"/>
              </a:rPr>
              <a:t>The evaluation used Mixed methods, including surveys, reports, interviews and focus groups to explore these four questions.</a:t>
            </a:r>
          </a:p>
          <a:p>
            <a:endParaRPr lang="en-GB" sz="1800">
              <a:effectLst/>
              <a:latin typeface="Avenir Book" panose="02000503020000020003" pitchFamily="2" charset="0"/>
              <a:ea typeface="Calibri" panose="020F0502020204030204" pitchFamily="34" charset="0"/>
              <a:cs typeface="Arial" panose="020B0604020202020204" pitchFamily="34" charset="0"/>
            </a:endParaRPr>
          </a:p>
          <a:p>
            <a:r>
              <a:rPr lang="en-GB" sz="1800">
                <a:effectLst/>
                <a:latin typeface="Avenir Book" panose="02000503020000020003" pitchFamily="2" charset="0"/>
                <a:ea typeface="Calibri" panose="020F0502020204030204" pitchFamily="34" charset="0"/>
                <a:cs typeface="Arial" panose="020B0604020202020204" pitchFamily="34" charset="0"/>
              </a:rPr>
              <a:t>I’ll come back to these questions as we go…</a:t>
            </a:r>
          </a:p>
          <a:p>
            <a:r>
              <a:rPr lang="en-GB" sz="1800">
                <a:effectLst/>
                <a:latin typeface="Avenir Book" panose="02000503020000020003" pitchFamily="2" charset="0"/>
                <a:ea typeface="Calibri" panose="020F0502020204030204" pitchFamily="34" charset="0"/>
                <a:cs typeface="Arial" panose="020B0604020202020204" pitchFamily="34" charset="0"/>
              </a:rPr>
              <a:t>- But I just wanted to flag now that Q2 can easily be misinterpreted (I struggled with this one when I joined UKY!) – by sustainable projects it’s specifically referring to YSA projects delivered on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a:t>
            </a:r>
          </a:p>
          <a:p>
            <a:endParaRPr lang="en-GB" sz="1800">
              <a:effectLst/>
              <a:highlight>
                <a:srgbClr val="FFFF00"/>
              </a:highlight>
              <a:latin typeface="Avenir Book" panose="02000503020000020003" pitchFamily="2" charset="0"/>
              <a:cs typeface="Arial" panose="020B0604020202020204" pitchFamily="34" charset="0"/>
            </a:endParaRPr>
          </a:p>
          <a:p>
            <a:r>
              <a:rPr lang="en-GB" sz="1800">
                <a:effectLst/>
                <a:latin typeface="Avenir Book" panose="02000503020000020003" pitchFamily="2" charset="0"/>
                <a:ea typeface="Calibri" panose="020F0502020204030204" pitchFamily="34" charset="0"/>
                <a:cs typeface="Arial" panose="020B0604020202020204" pitchFamily="34" charset="0"/>
              </a:rPr>
              <a:t>Later on we’ll reflect on challenges faced during the evaluation process and the limitations of our approach to programme and evaluation design.</a:t>
            </a:r>
          </a:p>
          <a:p>
            <a:endParaRPr lang="en-GB" sz="1800">
              <a:effectLst/>
              <a:highlight>
                <a:srgbClr val="FFFF00"/>
              </a:highlight>
              <a:latin typeface="Avenir Book" panose="02000503020000020003" pitchFamily="2" charset="0"/>
              <a:cs typeface="Arial" panose="020B0604020202020204" pitchFamily="34" charset="0"/>
            </a:endParaRPr>
          </a:p>
          <a:p>
            <a:endParaRPr lang="en-GB" sz="1800">
              <a:effectLst/>
              <a:highlight>
                <a:srgbClr val="FFFF00"/>
              </a:highlight>
              <a:latin typeface="Avenir Book" panose="02000503020000020003" pitchFamily="2"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125283-6F86-4493-A186-63245FFD940A}" type="slidenum">
              <a:rPr lang="en-GB" smtClean="0"/>
              <a:t>15</a:t>
            </a:fld>
            <a:endParaRPr lang="en-GB"/>
          </a:p>
        </p:txBody>
      </p:sp>
    </p:spTree>
    <p:extLst>
      <p:ext uri="{BB962C8B-B14F-4D97-AF65-F5344CB8AC3E}">
        <p14:creationId xmlns:p14="http://schemas.microsoft.com/office/powerpoint/2010/main" val="9591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Oscar</a:t>
            </a:r>
          </a:p>
          <a:p>
            <a:endParaRPr lang="en-US"/>
          </a:p>
          <a:p>
            <a:r>
              <a:rPr lang="en-US"/>
              <a:t>We use a few key terms when talking about </a:t>
            </a:r>
            <a:r>
              <a:rPr lang="en-US" err="1"/>
              <a:t>EmpowHER</a:t>
            </a:r>
            <a:r>
              <a:rPr lang="en-US"/>
              <a:t> Legacy, so it’s worth defining those at this point before we get into the findings.</a:t>
            </a:r>
          </a:p>
          <a:p>
            <a:endParaRPr lang="en-US"/>
          </a:p>
          <a:p>
            <a:pPr marL="342900" lvl="0" indent="-342900">
              <a:lnSpc>
                <a:spcPct val="107000"/>
              </a:lnSpc>
              <a:buFont typeface="Symbol" panose="05050102010706020507" pitchFamily="18" charset="2"/>
              <a:buChar char=""/>
            </a:pPr>
            <a:r>
              <a:rPr lang="en-US" sz="1800" b="1">
                <a:effectLst/>
                <a:latin typeface="Century Gothic" panose="020B0502020202020204" pitchFamily="34" charset="0"/>
                <a:ea typeface="Calibri" panose="020F0502020204030204" pitchFamily="34" charset="0"/>
                <a:cs typeface="Arial" panose="020B0604020202020204" pitchFamily="34" charset="0"/>
              </a:rPr>
              <a:t>Young women and girls (YW&amp;G+)</a:t>
            </a:r>
            <a:r>
              <a:rPr lang="en-US" sz="1800">
                <a:effectLst/>
                <a:latin typeface="Avenir Book" panose="02000503020000020003" pitchFamily="2" charset="0"/>
                <a:ea typeface="Calibri" panose="020F0502020204030204" pitchFamily="34" charset="0"/>
                <a:cs typeface="Arial" panose="020B0604020202020204" pitchFamily="34" charset="0"/>
              </a:rPr>
              <a:t> – Although </a:t>
            </a:r>
            <a:r>
              <a:rPr lang="en-US" sz="1800" err="1">
                <a:effectLst/>
                <a:latin typeface="Avenir Book" panose="02000503020000020003" pitchFamily="2" charset="0"/>
                <a:ea typeface="Calibri" panose="020F0502020204030204" pitchFamily="34" charset="0"/>
                <a:cs typeface="Arial" panose="020B0604020202020204" pitchFamily="34" charset="0"/>
              </a:rPr>
              <a:t>EmpowHER</a:t>
            </a:r>
            <a:r>
              <a:rPr lang="en-US" sz="1800">
                <a:effectLst/>
                <a:latin typeface="Avenir Book" panose="02000503020000020003" pitchFamily="2" charset="0"/>
                <a:ea typeface="Calibri" panose="020F0502020204030204" pitchFamily="34" charset="0"/>
                <a:cs typeface="Arial" panose="020B0604020202020204" pitchFamily="34" charset="0"/>
              </a:rPr>
              <a:t> targets young women and girls specifically to address disproportionately low wellbeing among this group, we recognize these challenges also affect other marginalized genders. We use ‘YW&amp;G+’ to include young people participating in the </a:t>
            </a:r>
            <a:r>
              <a:rPr lang="en-US" sz="1800" err="1">
                <a:effectLst/>
                <a:latin typeface="Avenir Book" panose="02000503020000020003" pitchFamily="2" charset="0"/>
                <a:ea typeface="Calibri" panose="020F0502020204030204" pitchFamily="34" charset="0"/>
                <a:cs typeface="Arial" panose="020B0604020202020204" pitchFamily="34" charset="0"/>
              </a:rPr>
              <a:t>programme</a:t>
            </a:r>
            <a:r>
              <a:rPr lang="en-US" sz="1800">
                <a:effectLst/>
                <a:latin typeface="Avenir Book" panose="02000503020000020003" pitchFamily="2" charset="0"/>
                <a:ea typeface="Calibri" panose="020F0502020204030204" pitchFamily="34" charset="0"/>
                <a:cs typeface="Arial" panose="020B0604020202020204" pitchFamily="34" charset="0"/>
              </a:rPr>
              <a:t> who may not identify as young women or girls (e.g. young people who were female at birth but identify as non-binary)</a:t>
            </a:r>
            <a:endParaRPr lang="en-GB" sz="180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b="1">
                <a:effectLst/>
                <a:latin typeface="Century Gothic" panose="020B0502020202020204" pitchFamily="34" charset="0"/>
                <a:ea typeface="Calibri" panose="020F0502020204030204" pitchFamily="34" charset="0"/>
                <a:cs typeface="Arial" panose="020B0604020202020204" pitchFamily="34" charset="0"/>
              </a:rPr>
              <a:t>Youth-led social action (YSA)</a:t>
            </a:r>
            <a:r>
              <a:rPr lang="en-US" sz="1800">
                <a:effectLst/>
                <a:latin typeface="Avenir Book" panose="02000503020000020003" pitchFamily="2" charset="0"/>
                <a:ea typeface="Calibri" panose="020F0502020204030204" pitchFamily="34" charset="0"/>
                <a:cs typeface="Arial" panose="020B0604020202020204" pitchFamily="34" charset="0"/>
              </a:rPr>
              <a:t> – activities run by young people that make a positive difference to others or the environment (#iwill Movement)</a:t>
            </a:r>
            <a:endParaRPr lang="en-GB" sz="180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b="1">
                <a:effectLst/>
                <a:latin typeface="Century Gothic" panose="020B0502020202020204" pitchFamily="34" charset="0"/>
                <a:ea typeface="Calibri" panose="020F0502020204030204" pitchFamily="34" charset="0"/>
                <a:cs typeface="Arial" panose="020B0604020202020204" pitchFamily="34" charset="0"/>
              </a:rPr>
              <a:t>Partnership working</a:t>
            </a:r>
            <a:r>
              <a:rPr lang="en-US" sz="1800">
                <a:effectLst/>
                <a:latin typeface="Avenir Book" panose="02000503020000020003" pitchFamily="2" charset="0"/>
                <a:ea typeface="Calibri" panose="020F0502020204030204" pitchFamily="34" charset="0"/>
                <a:cs typeface="Arial" panose="020B0604020202020204" pitchFamily="34" charset="0"/>
              </a:rPr>
              <a:t> – two or more </a:t>
            </a:r>
            <a:r>
              <a:rPr lang="en-US" sz="1800" err="1">
                <a:effectLst/>
                <a:latin typeface="Avenir Book" panose="02000503020000020003" pitchFamily="2" charset="0"/>
                <a:ea typeface="Calibri" panose="020F0502020204030204" pitchFamily="34" charset="0"/>
                <a:cs typeface="Arial" panose="020B0604020202020204" pitchFamily="34" charset="0"/>
              </a:rPr>
              <a:t>organisations</a:t>
            </a:r>
            <a:r>
              <a:rPr lang="en-US" sz="1800">
                <a:effectLst/>
                <a:latin typeface="Avenir Book" panose="02000503020000020003" pitchFamily="2" charset="0"/>
                <a:ea typeface="Calibri" panose="020F0502020204030204" pitchFamily="34" charset="0"/>
                <a:cs typeface="Arial" panose="020B0604020202020204" pitchFamily="34" charset="0"/>
              </a:rPr>
              <a:t> collaborating for a period of time.</a:t>
            </a:r>
            <a:endParaRPr lang="en-GB" sz="180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b="1">
                <a:effectLst/>
                <a:latin typeface="Century Gothic" panose="020B0502020202020204" pitchFamily="34" charset="0"/>
                <a:ea typeface="Calibri" panose="020F0502020204030204" pitchFamily="34" charset="0"/>
                <a:cs typeface="Arial" panose="020B0604020202020204" pitchFamily="34" charset="0"/>
              </a:rPr>
              <a:t>Scale</a:t>
            </a:r>
            <a:r>
              <a:rPr lang="en-US" sz="1800">
                <a:effectLst/>
                <a:latin typeface="Avenir Book" panose="02000503020000020003" pitchFamily="2" charset="0"/>
                <a:ea typeface="Calibri" panose="020F0502020204030204" pitchFamily="34" charset="0"/>
                <a:cs typeface="Arial" panose="020B0604020202020204" pitchFamily="34" charset="0"/>
              </a:rPr>
              <a:t> – the attempt to reach more people, for example through a particular project without significantly reducing impact (New Philanthropy Capital, 2014).</a:t>
            </a:r>
            <a:endParaRPr lang="en-GB" sz="1800" b="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b="1">
                <a:effectLst/>
                <a:latin typeface="Century Gothic" panose="020B0502020202020204" pitchFamily="34" charset="0"/>
                <a:ea typeface="Calibri" panose="020F0502020204030204" pitchFamily="34" charset="0"/>
                <a:cs typeface="Arial" panose="020B0604020202020204" pitchFamily="34" charset="0"/>
              </a:rPr>
              <a:t>Embed</a:t>
            </a:r>
            <a:r>
              <a:rPr lang="en-US" sz="1800">
                <a:effectLst/>
                <a:latin typeface="Avenir Book" panose="02000503020000020003" pitchFamily="2" charset="0"/>
                <a:ea typeface="Calibri" panose="020F0502020204030204" pitchFamily="34" charset="0"/>
                <a:cs typeface="Arial" panose="020B0604020202020204" pitchFamily="34" charset="0"/>
              </a:rPr>
              <a:t> – to integrate something (e.g. a delivery model or tool) into an </a:t>
            </a:r>
            <a:r>
              <a:rPr lang="en-US" sz="1800" err="1">
                <a:effectLst/>
                <a:latin typeface="Avenir Book" panose="02000503020000020003" pitchFamily="2" charset="0"/>
                <a:ea typeface="Calibri" panose="020F0502020204030204" pitchFamily="34" charset="0"/>
                <a:cs typeface="Arial" panose="020B0604020202020204" pitchFamily="34" charset="0"/>
              </a:rPr>
              <a:t>organisation’s</a:t>
            </a:r>
            <a:r>
              <a:rPr lang="en-US" sz="1800">
                <a:effectLst/>
                <a:latin typeface="Avenir Book" panose="02000503020000020003" pitchFamily="2" charset="0"/>
                <a:ea typeface="Calibri" panose="020F0502020204030204" pitchFamily="34" charset="0"/>
                <a:cs typeface="Arial" panose="020B0604020202020204" pitchFamily="34" charset="0"/>
              </a:rPr>
              <a:t> or individual’s practice so that it becomes part of ‘business as usual’.</a:t>
            </a:r>
            <a:endParaRPr lang="en-GB" sz="1800">
              <a:effectLst/>
              <a:latin typeface="Avenir Book" panose="02000503020000020003" pitchFamily="2"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4125283-6F86-4493-A186-63245FFD940A}" type="slidenum">
              <a:rPr lang="en-GB" smtClean="0"/>
              <a:t>16</a:t>
            </a:fld>
            <a:endParaRPr lang="en-GB"/>
          </a:p>
        </p:txBody>
      </p:sp>
    </p:spTree>
    <p:extLst>
      <p:ext uri="{BB962C8B-B14F-4D97-AF65-F5344CB8AC3E}">
        <p14:creationId xmlns:p14="http://schemas.microsoft.com/office/powerpoint/2010/main" val="1570457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Oscar</a:t>
            </a:r>
          </a:p>
          <a:p>
            <a:endParaRPr lang="en-US"/>
          </a:p>
          <a:p>
            <a:r>
              <a:rPr lang="en-US"/>
              <a:t>This first section looks at learning questions 1 and 2…</a:t>
            </a:r>
          </a:p>
          <a:p>
            <a:endParaRPr lang="en-US"/>
          </a:p>
          <a:p>
            <a:pPr algn="l">
              <a:lnSpc>
                <a:spcPct val="107000"/>
              </a:lnSpc>
              <a:spcAft>
                <a:spcPts val="800"/>
              </a:spcAft>
            </a:pPr>
            <a:r>
              <a:rPr lang="en-GB" sz="1200" b="1">
                <a:latin typeface="Avenir Book" panose="02000503020000020003" pitchFamily="2" charset="0"/>
              </a:rPr>
              <a:t>Learning question 1: </a:t>
            </a:r>
            <a:r>
              <a:rPr lang="en-GB" sz="1200">
                <a:effectLst/>
                <a:latin typeface="Avenir Book" panose="02000503020000020003" pitchFamily="2" charset="0"/>
              </a:rPr>
              <a:t>Now that best practice has been established through previous </a:t>
            </a:r>
            <a:r>
              <a:rPr lang="en-GB" sz="1200" err="1">
                <a:effectLst/>
                <a:latin typeface="Avenir Book" panose="02000503020000020003" pitchFamily="2" charset="0"/>
              </a:rPr>
              <a:t>EmpowHER</a:t>
            </a:r>
            <a:r>
              <a:rPr lang="en-GB" sz="1200">
                <a:effectLst/>
                <a:latin typeface="Avenir Book" panose="02000503020000020003" pitchFamily="2" charset="0"/>
              </a:rPr>
              <a:t> cohorts, can we effectively scale the programme?</a:t>
            </a:r>
          </a:p>
          <a:p>
            <a:pPr algn="l">
              <a:lnSpc>
                <a:spcPct val="107000"/>
              </a:lnSpc>
              <a:spcAft>
                <a:spcPts val="800"/>
              </a:spcAft>
            </a:pPr>
            <a:endParaRPr lang="en-GB" sz="1200" b="1">
              <a:effectLst/>
              <a:latin typeface="Avenir Book" panose="02000503020000020003" pitchFamily="2" charset="0"/>
            </a:endParaRPr>
          </a:p>
          <a:p>
            <a:pPr algn="l">
              <a:lnSpc>
                <a:spcPct val="107000"/>
              </a:lnSpc>
              <a:spcAft>
                <a:spcPts val="800"/>
              </a:spcAft>
            </a:pPr>
            <a:r>
              <a:rPr lang="en-GB" sz="1200" b="1">
                <a:latin typeface="Avenir Book" panose="02000503020000020003" pitchFamily="2" charset="0"/>
              </a:rPr>
              <a:t>Learning question 2: </a:t>
            </a:r>
            <a:r>
              <a:rPr lang="en-GB" sz="1200">
                <a:effectLst/>
                <a:latin typeface="Avenir Book" panose="02000503020000020003" pitchFamily="2" charset="0"/>
              </a:rPr>
              <a:t>What works when investing in organisations to embed and scale sustainable YOUTH SOCIAL ACTION projects on </a:t>
            </a:r>
            <a:r>
              <a:rPr lang="en-GB" sz="1200" err="1">
                <a:effectLst/>
                <a:latin typeface="Avenir Book" panose="02000503020000020003" pitchFamily="2" charset="0"/>
              </a:rPr>
              <a:t>EmpowHER</a:t>
            </a:r>
            <a:r>
              <a:rPr lang="en-GB" sz="1200">
                <a:effectLst/>
                <a:latin typeface="Avenir Book" panose="02000503020000020003" pitchFamily="2" charset="0"/>
              </a:rPr>
              <a:t>?</a:t>
            </a:r>
          </a:p>
          <a:p>
            <a:endParaRPr lang="en-US"/>
          </a:p>
        </p:txBody>
      </p:sp>
      <p:sp>
        <p:nvSpPr>
          <p:cNvPr id="4" name="Slide Number Placeholder 3"/>
          <p:cNvSpPr>
            <a:spLocks noGrp="1"/>
          </p:cNvSpPr>
          <p:nvPr>
            <p:ph type="sldNum" sz="quarter" idx="5"/>
          </p:nvPr>
        </p:nvSpPr>
        <p:spPr/>
        <p:txBody>
          <a:bodyPr/>
          <a:lstStyle/>
          <a:p>
            <a:fld id="{94125283-6F86-4493-A186-63245FFD940A}" type="slidenum">
              <a:rPr lang="en-GB" smtClean="0"/>
              <a:t>17</a:t>
            </a:fld>
            <a:endParaRPr lang="en-GB"/>
          </a:p>
        </p:txBody>
      </p:sp>
    </p:spTree>
    <p:extLst>
      <p:ext uri="{BB962C8B-B14F-4D97-AF65-F5344CB8AC3E}">
        <p14:creationId xmlns:p14="http://schemas.microsoft.com/office/powerpoint/2010/main" val="340386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Oscar</a:t>
            </a:r>
          </a:p>
          <a:p>
            <a:endParaRPr lang="en-US">
              <a:cs typeface="Calibri"/>
            </a:endParaRPr>
          </a:p>
          <a:p>
            <a:r>
              <a:rPr lang="en-US">
                <a:cs typeface="Calibri"/>
              </a:rPr>
              <a:t>We’re going to focus on outputs and outcomes first and look at what they tell us about our ability to scale </a:t>
            </a:r>
            <a:r>
              <a:rPr lang="en-US" err="1">
                <a:cs typeface="Calibri"/>
              </a:rPr>
              <a:t>EmpowHER</a:t>
            </a:r>
            <a:r>
              <a:rPr lang="en-US">
                <a:cs typeface="Calibri"/>
              </a:rPr>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D9FC4-0B00-429E-B693-AD02F4F6B2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073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Of these YW&amp;G+, 42% were from racialized backgrounds, 60% were from low-income families and 24% had poor mental health.</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The most common social action project themes: violence against women and girls, body image, environmental issues.</a:t>
            </a:r>
          </a:p>
          <a:p>
            <a:endParaRPr lang="en-GB" sz="1800">
              <a:effectLst/>
              <a:latin typeface="Avenir Book" panose="02000503020000020003" pitchFamily="2" charset="0"/>
              <a:ea typeface="Calibri" panose="020F050202020403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Youth </a:t>
            </a:r>
            <a:r>
              <a:rPr lang="en-US" sz="1800" err="1"/>
              <a:t>organisations</a:t>
            </a:r>
            <a:r>
              <a:rPr lang="en-US" sz="1800"/>
              <a:t> worked with 171 other </a:t>
            </a:r>
            <a:r>
              <a:rPr lang="en-US" sz="1800" err="1"/>
              <a:t>organisations</a:t>
            </a:r>
            <a:r>
              <a:rPr lang="en-US" sz="1800"/>
              <a:t> as referral, funding, operational and delivery partners. Partners ranged from small community groups to national and international </a:t>
            </a:r>
            <a:r>
              <a:rPr lang="en-US" sz="1800" err="1"/>
              <a:t>organisations</a:t>
            </a:r>
            <a:r>
              <a:rPr lang="en-US" sz="1800"/>
              <a:t> (e.g. </a:t>
            </a:r>
            <a:r>
              <a:rPr lang="en-GB" sz="1800">
                <a:effectLst/>
                <a:latin typeface="Avenir Book" panose="02000503020000020003" pitchFamily="2" charset="0"/>
                <a:ea typeface="Calibri" panose="020F0502020204030204" pitchFamily="34" charset="0"/>
                <a:cs typeface="Open Sans" panose="020B0606030504020204" pitchFamily="34" charset="0"/>
              </a:rPr>
              <a:t>National Centre for Writing, Amnesty International and Women’s Aid)</a:t>
            </a:r>
            <a:r>
              <a:rPr lang="en-US" sz="1800"/>
              <a:t>, but the majority of partnerships were with local </a:t>
            </a:r>
            <a:r>
              <a:rPr lang="en-US" sz="1800" err="1"/>
              <a:t>organisations</a:t>
            </a:r>
            <a:r>
              <a:rPr lang="en-US" sz="1800"/>
              <a:t> (e.g. community groups, local radio, schools).</a:t>
            </a:r>
            <a:r>
              <a:rPr lang="en-GB" sz="1800">
                <a:effectLst/>
                <a:latin typeface="Avenir Book" panose="02000503020000020003" pitchFamily="2" charset="0"/>
                <a:ea typeface="Calibri" panose="020F0502020204030204" pitchFamily="34" charset="0"/>
                <a:cs typeface="Open Sans" panose="020B0606030504020204" pitchFamily="34" charset="0"/>
              </a:rPr>
              <a:t> </a:t>
            </a:r>
            <a:endParaRPr lang="en-GB"/>
          </a:p>
        </p:txBody>
      </p:sp>
      <p:sp>
        <p:nvSpPr>
          <p:cNvPr id="4" name="Slide Number Placeholder 3"/>
          <p:cNvSpPr>
            <a:spLocks noGrp="1"/>
          </p:cNvSpPr>
          <p:nvPr>
            <p:ph type="sldNum" sz="quarter" idx="5"/>
          </p:nvPr>
        </p:nvSpPr>
        <p:spPr/>
        <p:txBody>
          <a:bodyPr/>
          <a:lstStyle/>
          <a:p>
            <a:fld id="{94125283-6F86-4493-A186-63245FFD940A}" type="slidenum">
              <a:rPr lang="en-GB" smtClean="0"/>
              <a:t>19</a:t>
            </a:fld>
            <a:endParaRPr lang="en-GB"/>
          </a:p>
        </p:txBody>
      </p:sp>
    </p:spTree>
    <p:extLst>
      <p:ext uri="{BB962C8B-B14F-4D97-AF65-F5344CB8AC3E}">
        <p14:creationId xmlns:p14="http://schemas.microsoft.com/office/powerpoint/2010/main" val="412000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Chris/all</a:t>
            </a:r>
          </a:p>
          <a:p>
            <a:endParaRPr lang="en-US"/>
          </a:p>
          <a:p>
            <a:r>
              <a:rPr lang="en-US"/>
              <a:t>Introduce by name and role on </a:t>
            </a:r>
            <a:r>
              <a:rPr lang="en-US" err="1"/>
              <a:t>EmpowHER</a:t>
            </a:r>
            <a:r>
              <a:rPr lang="en-US"/>
              <a:t> Legacy/UKY</a:t>
            </a:r>
            <a:endParaRPr lang="en-GB"/>
          </a:p>
        </p:txBody>
      </p:sp>
      <p:sp>
        <p:nvSpPr>
          <p:cNvPr id="4" name="Slide Number Placeholder 3"/>
          <p:cNvSpPr>
            <a:spLocks noGrp="1"/>
          </p:cNvSpPr>
          <p:nvPr>
            <p:ph type="sldNum" sz="quarter" idx="5"/>
          </p:nvPr>
        </p:nvSpPr>
        <p:spPr/>
        <p:txBody>
          <a:bodyPr/>
          <a:lstStyle/>
          <a:p>
            <a:fld id="{94125283-6F86-4493-A186-63245FFD940A}" type="slidenum">
              <a:rPr lang="en-GB" smtClean="0"/>
              <a:t>2</a:t>
            </a:fld>
            <a:endParaRPr lang="en-GB"/>
          </a:p>
        </p:txBody>
      </p:sp>
    </p:spTree>
    <p:extLst>
      <p:ext uri="{BB962C8B-B14F-4D97-AF65-F5344CB8AC3E}">
        <p14:creationId xmlns:p14="http://schemas.microsoft.com/office/powerpoint/2010/main" val="3435407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Oscar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For every £1 invested,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 delivered greater output than the original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programme. For example, the number of YW&amp;G+ reached almost doubled on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 (an increase of 93%) and the number of YSA projects delivered increased by 78%. </a:t>
            </a:r>
          </a:p>
          <a:p>
            <a:pPr>
              <a:lnSpc>
                <a:spcPct val="107000"/>
              </a:lnSpc>
              <a:spcAft>
                <a:spcPts val="800"/>
              </a:spcAft>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1800" i="1">
                <a:effectLst/>
                <a:latin typeface="Avenir Book" panose="02000503020000020003" pitchFamily="2" charset="0"/>
                <a:ea typeface="Calibri" panose="020F0502020204030204" pitchFamily="34" charset="0"/>
                <a:cs typeface="Arial" panose="020B0604020202020204" pitchFamily="34" charset="0"/>
              </a:rPr>
              <a:t>This comparison is made on the basis of ‘per £1 invested’, which allows for the original </a:t>
            </a:r>
            <a:r>
              <a:rPr lang="en-GB" sz="1800" i="1" err="1">
                <a:effectLst/>
                <a:latin typeface="Avenir Book" panose="02000503020000020003" pitchFamily="2" charset="0"/>
                <a:ea typeface="Calibri" panose="020F0502020204030204" pitchFamily="34" charset="0"/>
                <a:cs typeface="Arial" panose="020B0604020202020204" pitchFamily="34" charset="0"/>
              </a:rPr>
              <a:t>EmpowHER</a:t>
            </a:r>
            <a:r>
              <a:rPr lang="en-GB" sz="1800" i="1">
                <a:effectLst/>
                <a:latin typeface="Avenir Book" panose="02000503020000020003" pitchFamily="2" charset="0"/>
                <a:ea typeface="Calibri" panose="020F0502020204030204" pitchFamily="34" charset="0"/>
                <a:cs typeface="Arial" panose="020B0604020202020204" pitchFamily="34" charset="0"/>
              </a:rPr>
              <a:t> programme having a total budget five times that of </a:t>
            </a:r>
            <a:r>
              <a:rPr lang="en-GB" sz="1800" i="1" err="1">
                <a:effectLst/>
                <a:latin typeface="Avenir Book" panose="02000503020000020003" pitchFamily="2" charset="0"/>
                <a:ea typeface="Calibri" panose="020F0502020204030204" pitchFamily="34" charset="0"/>
                <a:cs typeface="Arial" panose="020B0604020202020204" pitchFamily="34" charset="0"/>
              </a:rPr>
              <a:t>EmpowHER</a:t>
            </a:r>
            <a:r>
              <a:rPr lang="en-GB" sz="1800" i="1">
                <a:effectLst/>
                <a:latin typeface="Avenir Book" panose="02000503020000020003" pitchFamily="2" charset="0"/>
                <a:ea typeface="Calibri" panose="020F0502020204030204" pitchFamily="34" charset="0"/>
                <a:cs typeface="Arial" panose="020B0604020202020204" pitchFamily="34" charset="0"/>
              </a:rPr>
              <a:t> Legacy.</a:t>
            </a:r>
          </a:p>
          <a:p>
            <a:pPr>
              <a:lnSpc>
                <a:spcPct val="107000"/>
              </a:lnSpc>
              <a:spcAft>
                <a:spcPts val="800"/>
              </a:spcAft>
            </a:pPr>
            <a:endParaRPr lang="en-GB" sz="1800" i="1">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a:effectLst/>
                <a:latin typeface="Avenir Book" panose="02000503020000020003" pitchFamily="2" charset="0"/>
                <a:ea typeface="Calibri" panose="020F0502020204030204" pitchFamily="34" charset="0"/>
                <a:cs typeface="Arial" panose="020B0604020202020204" pitchFamily="34" charset="0"/>
              </a:rPr>
              <a:t>We also looked average number of delivery hours provided to YW&amp;G+ across the strands and it was broadly similar when controlling for differences in funding. Strand One B provided the most delivery hours, per £1 invested. This tells us that lower levels of ‘seed’ funding </a:t>
            </a:r>
            <a:r>
              <a:rPr lang="en-GB" sz="1800" i="1">
                <a:effectLst/>
                <a:latin typeface="Avenir Book" panose="02000503020000020003" pitchFamily="2" charset="0"/>
                <a:ea typeface="Calibri" panose="020F0502020204030204" pitchFamily="34" charset="0"/>
                <a:cs typeface="Arial" panose="020B0604020202020204" pitchFamily="34" charset="0"/>
              </a:rPr>
              <a:t>may</a:t>
            </a:r>
            <a:r>
              <a:rPr lang="en-GB" sz="1800">
                <a:effectLst/>
                <a:latin typeface="Avenir Book" panose="02000503020000020003" pitchFamily="2" charset="0"/>
                <a:ea typeface="Calibri" panose="020F0502020204030204" pitchFamily="34" charset="0"/>
                <a:cs typeface="Arial" panose="020B0604020202020204" pitchFamily="34" charset="0"/>
              </a:rPr>
              <a:t> offer slightly greater value in terms of output but does not account for outcomes achieved, quality of delivery, experiences in delivery which we’ll come to.</a:t>
            </a:r>
          </a:p>
          <a:p>
            <a:pPr>
              <a:lnSpc>
                <a:spcPct val="107000"/>
              </a:lnSpc>
              <a:spcAft>
                <a:spcPts val="800"/>
              </a:spcAft>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Move on to outcomes…</a:t>
            </a:r>
          </a:p>
        </p:txBody>
      </p:sp>
      <p:sp>
        <p:nvSpPr>
          <p:cNvPr id="4" name="Slide Number Placeholder 3"/>
          <p:cNvSpPr>
            <a:spLocks noGrp="1"/>
          </p:cNvSpPr>
          <p:nvPr>
            <p:ph type="sldNum" sz="quarter" idx="5"/>
          </p:nvPr>
        </p:nvSpPr>
        <p:spPr/>
        <p:txBody>
          <a:bodyPr/>
          <a:lstStyle/>
          <a:p>
            <a:fld id="{94125283-6F86-4493-A186-63245FFD940A}" type="slidenum">
              <a:rPr lang="en-GB" smtClean="0"/>
              <a:t>20</a:t>
            </a:fld>
            <a:endParaRPr lang="en-GB"/>
          </a:p>
        </p:txBody>
      </p:sp>
    </p:spTree>
    <p:extLst>
      <p:ext uri="{BB962C8B-B14F-4D97-AF65-F5344CB8AC3E}">
        <p14:creationId xmlns:p14="http://schemas.microsoft.com/office/powerpoint/2010/main" val="3191242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Molly</a:t>
            </a:r>
          </a:p>
        </p:txBody>
      </p:sp>
      <p:sp>
        <p:nvSpPr>
          <p:cNvPr id="4" name="Slide Number Placeholder 3"/>
          <p:cNvSpPr>
            <a:spLocks noGrp="1"/>
          </p:cNvSpPr>
          <p:nvPr>
            <p:ph type="sldNum" sz="quarter" idx="5"/>
          </p:nvPr>
        </p:nvSpPr>
        <p:spPr/>
        <p:txBody>
          <a:bodyPr/>
          <a:lstStyle/>
          <a:p>
            <a:fld id="{94125283-6F86-4493-A186-63245FFD940A}" type="slidenum">
              <a:rPr lang="en-GB" smtClean="0"/>
              <a:t>21</a:t>
            </a:fld>
            <a:endParaRPr lang="en-GB"/>
          </a:p>
        </p:txBody>
      </p:sp>
    </p:spTree>
    <p:extLst>
      <p:ext uri="{BB962C8B-B14F-4D97-AF65-F5344CB8AC3E}">
        <p14:creationId xmlns:p14="http://schemas.microsoft.com/office/powerpoint/2010/main" val="275346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Molly</a:t>
            </a:r>
          </a:p>
        </p:txBody>
      </p:sp>
      <p:sp>
        <p:nvSpPr>
          <p:cNvPr id="4" name="Slide Number Placeholder 3"/>
          <p:cNvSpPr>
            <a:spLocks noGrp="1"/>
          </p:cNvSpPr>
          <p:nvPr>
            <p:ph type="sldNum" sz="quarter" idx="5"/>
          </p:nvPr>
        </p:nvSpPr>
        <p:spPr/>
        <p:txBody>
          <a:bodyPr/>
          <a:lstStyle/>
          <a:p>
            <a:fld id="{94125283-6F86-4493-A186-63245FFD940A}" type="slidenum">
              <a:rPr lang="en-GB" smtClean="0"/>
              <a:t>23</a:t>
            </a:fld>
            <a:endParaRPr lang="en-GB"/>
          </a:p>
        </p:txBody>
      </p:sp>
    </p:spTree>
    <p:extLst>
      <p:ext uri="{BB962C8B-B14F-4D97-AF65-F5344CB8AC3E}">
        <p14:creationId xmlns:p14="http://schemas.microsoft.com/office/powerpoint/2010/main" val="1739260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Molly</a:t>
            </a:r>
          </a:p>
        </p:txBody>
      </p:sp>
      <p:sp>
        <p:nvSpPr>
          <p:cNvPr id="4" name="Slide Number Placeholder 3"/>
          <p:cNvSpPr>
            <a:spLocks noGrp="1"/>
          </p:cNvSpPr>
          <p:nvPr>
            <p:ph type="sldNum" sz="quarter" idx="5"/>
          </p:nvPr>
        </p:nvSpPr>
        <p:spPr/>
        <p:txBody>
          <a:bodyPr/>
          <a:lstStyle/>
          <a:p>
            <a:fld id="{94125283-6F86-4493-A186-63245FFD940A}" type="slidenum">
              <a:rPr lang="en-GB" smtClean="0"/>
              <a:t>24</a:t>
            </a:fld>
            <a:endParaRPr lang="en-GB"/>
          </a:p>
        </p:txBody>
      </p:sp>
    </p:spTree>
    <p:extLst>
      <p:ext uri="{BB962C8B-B14F-4D97-AF65-F5344CB8AC3E}">
        <p14:creationId xmlns:p14="http://schemas.microsoft.com/office/powerpoint/2010/main" val="1356616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Oscar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We know from the previous evaluation and standalone research that YW&amp;G+ are keen to continue participating in social action beyond the </a:t>
            </a:r>
            <a:r>
              <a:rPr lang="en-US" sz="1200" err="1"/>
              <a:t>programme</a:t>
            </a:r>
            <a:r>
              <a:rPr lang="en-US"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a:lnSpc>
                <a:spcPct val="107000"/>
              </a:lnSpc>
              <a:spcBef>
                <a:spcPts val="800"/>
              </a:spcBef>
              <a:spcAft>
                <a:spcPts val="600"/>
              </a:spcAft>
            </a:pPr>
            <a:r>
              <a:rPr lang="en-GB" sz="1800" b="1">
                <a:solidFill>
                  <a:srgbClr val="404040"/>
                </a:solidFill>
                <a:effectLst/>
                <a:latin typeface="Avenir Book" panose="02000503020000020003" pitchFamily="2" charset="0"/>
                <a:ea typeface="MS Gothic" panose="020B0609070205080204" pitchFamily="49" charset="-128"/>
                <a:cs typeface="Times New Roman" panose="02020603050405020304" pitchFamily="18" charset="0"/>
              </a:rPr>
              <a:t>… For YW&amp;G+</a:t>
            </a: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Previous cycles of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delivery and research found that YW&amp;G+ are keen to continue participating in social action beyond the programme. This desire to continue social action was also seen through the evaluation of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 Where next steps were made available to them, YW&amp;G+ went on to set up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sessions at their schools, stepped up as Young Leaders, started volunteering or started planning the next step for their social action project. There have also been examples of young people joining youth organisations as staff after taking part in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Youth workers emphasised the importance of building these pathways into programmes like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so that young people can easily continue to build on their YSA experience.</a:t>
            </a:r>
          </a:p>
          <a:p>
            <a:pPr>
              <a:lnSpc>
                <a:spcPct val="107000"/>
              </a:lnSpc>
              <a:spcAft>
                <a:spcPts val="800"/>
              </a:spcAft>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Bef>
                <a:spcPts val="800"/>
              </a:spcBef>
              <a:spcAft>
                <a:spcPts val="600"/>
              </a:spcAft>
            </a:pPr>
            <a:r>
              <a:rPr lang="en-GB" sz="1800" b="1">
                <a:solidFill>
                  <a:srgbClr val="404040"/>
                </a:solidFill>
                <a:effectLst/>
                <a:latin typeface="Avenir Book" panose="02000503020000020003" pitchFamily="2" charset="0"/>
                <a:ea typeface="MS Gothic" panose="020B0609070205080204" pitchFamily="49" charset="-128"/>
                <a:cs typeface="Times New Roman" panose="02020603050405020304" pitchFamily="18" charset="0"/>
              </a:rPr>
              <a:t>… For youth organisations</a:t>
            </a: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Through follow-up interviews with delivery organisations from the original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programme (two years after delivery ended) and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 (three months after delivery ended), we found that the majority were continuing to deliver elements of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For many organisations, this looked like continuing gender-targeted work and social learning and/or social action, often following a similar structure to the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model. Youth workers reflected on how much they had learnt through delivering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as individuals and organisations, which has led to developing as an organisation and achieving further funding to deliver similar work for young people. In the few instances where youth organisations hadn’t continued to deliver elements of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this was usually due to staff turnover or pressure to move onto the next funded programme.  These themes are discussed in more detail later in this report.</a:t>
            </a:r>
          </a:p>
        </p:txBody>
      </p:sp>
      <p:sp>
        <p:nvSpPr>
          <p:cNvPr id="4" name="Slide Number Placeholder 3"/>
          <p:cNvSpPr>
            <a:spLocks noGrp="1"/>
          </p:cNvSpPr>
          <p:nvPr>
            <p:ph type="sldNum" sz="quarter" idx="5"/>
          </p:nvPr>
        </p:nvSpPr>
        <p:spPr/>
        <p:txBody>
          <a:bodyPr/>
          <a:lstStyle/>
          <a:p>
            <a:fld id="{94125283-6F86-4493-A186-63245FFD940A}" type="slidenum">
              <a:rPr lang="en-GB" smtClean="0"/>
              <a:t>25</a:t>
            </a:fld>
            <a:endParaRPr lang="en-GB"/>
          </a:p>
        </p:txBody>
      </p:sp>
    </p:spTree>
    <p:extLst>
      <p:ext uri="{BB962C8B-B14F-4D97-AF65-F5344CB8AC3E}">
        <p14:creationId xmlns:p14="http://schemas.microsoft.com/office/powerpoint/2010/main" val="154787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Oscar</a:t>
            </a:r>
          </a:p>
          <a:p>
            <a:endParaRPr lang="en-US"/>
          </a:p>
          <a:p>
            <a:r>
              <a:rPr lang="en-US"/>
              <a:t>A youth worker told us…</a:t>
            </a:r>
            <a:endParaRPr lang="en-GB"/>
          </a:p>
        </p:txBody>
      </p:sp>
      <p:sp>
        <p:nvSpPr>
          <p:cNvPr id="4" name="Slide Number Placeholder 3"/>
          <p:cNvSpPr>
            <a:spLocks noGrp="1"/>
          </p:cNvSpPr>
          <p:nvPr>
            <p:ph type="sldNum" sz="quarter" idx="5"/>
          </p:nvPr>
        </p:nvSpPr>
        <p:spPr/>
        <p:txBody>
          <a:bodyPr/>
          <a:lstStyle/>
          <a:p>
            <a:fld id="{94125283-6F86-4493-A186-63245FFD940A}" type="slidenum">
              <a:rPr lang="en-GB" smtClean="0"/>
              <a:t>26</a:t>
            </a:fld>
            <a:endParaRPr lang="en-GB"/>
          </a:p>
        </p:txBody>
      </p:sp>
    </p:spTree>
    <p:extLst>
      <p:ext uri="{BB962C8B-B14F-4D97-AF65-F5344CB8AC3E}">
        <p14:creationId xmlns:p14="http://schemas.microsoft.com/office/powerpoint/2010/main" val="1144735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venir Book" panose="02000503020000020003" pitchFamily="2" charset="0"/>
                <a:ea typeface="Calibri" panose="020F0502020204030204" pitchFamily="34" charset="0"/>
                <a:cs typeface="Arial" panose="020B0604020202020204" pitchFamily="34" charset="0"/>
              </a:rPr>
              <a:t>Oscar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venir Book" panose="02000503020000020003" pitchFamily="2" charset="0"/>
                <a:ea typeface="Calibri" panose="020F0502020204030204" pitchFamily="34" charset="0"/>
                <a:cs typeface="Arial" panose="020B0604020202020204" pitchFamily="34" charset="0"/>
              </a:rPr>
              <a:t>This case study relates youth organisation who participated in the original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 we followed up with them two years after they finished.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venir Book" panose="02000503020000020003" pitchFamily="2" charset="0"/>
                <a:ea typeface="Calibri" panose="020F0502020204030204" pitchFamily="34" charset="0"/>
                <a:cs typeface="Arial" panose="020B0604020202020204" pitchFamily="34" charset="0"/>
              </a:rPr>
              <a:t>The legacy of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for them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venir Book" panose="02000503020000020003" pitchFamily="2" charset="0"/>
                <a:ea typeface="Calibri" panose="020F0502020204030204" pitchFamily="34" charset="0"/>
                <a:cs typeface="Arial" panose="020B0604020202020204" pitchFamily="34" charset="0"/>
              </a:rPr>
              <a:t>- Building more gender-targeted support into their core offer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venir Book" panose="02000503020000020003" pitchFamily="2" charset="0"/>
                <a:ea typeface="Calibri" panose="020F0502020204030204" pitchFamily="34" charset="0"/>
                <a:cs typeface="Arial" panose="020B0604020202020204" pitchFamily="34" charset="0"/>
              </a:rPr>
              <a:t>- Hiring more female staff and putting policies in place to reflect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venir Book" panose="02000503020000020003" pitchFamily="2" charset="0"/>
                <a:ea typeface="Calibri" panose="020F0502020204030204" pitchFamily="34" charset="0"/>
                <a:cs typeface="Arial" panose="020B0604020202020204" pitchFamily="34" charset="0"/>
              </a:rPr>
              <a:t>- YW&amp;G who took part in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have now become staff members and are using leadership skills they developed on the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venir Book" panose="02000503020000020003" pitchFamily="2" charset="0"/>
                <a:ea typeface="Calibri" panose="020F0502020204030204" pitchFamily="34" charset="0"/>
                <a:cs typeface="Arial" panose="020B0604020202020204" pitchFamily="34" charset="0"/>
              </a:rPr>
              <a:t>- Crucially, they’re now using social action as a tool across all of their provision. Their journey with social action started with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and they’re now using it to secure additional funding.</a:t>
            </a:r>
          </a:p>
        </p:txBody>
      </p:sp>
      <p:sp>
        <p:nvSpPr>
          <p:cNvPr id="4" name="Slide Number Placeholder 3"/>
          <p:cNvSpPr>
            <a:spLocks noGrp="1"/>
          </p:cNvSpPr>
          <p:nvPr>
            <p:ph type="sldNum" sz="quarter" idx="5"/>
          </p:nvPr>
        </p:nvSpPr>
        <p:spPr/>
        <p:txBody>
          <a:bodyPr/>
          <a:lstStyle/>
          <a:p>
            <a:fld id="{94125283-6F86-4493-A186-63245FFD940A}" type="slidenum">
              <a:rPr lang="en-GB" smtClean="0"/>
              <a:t>27</a:t>
            </a:fld>
            <a:endParaRPr lang="en-GB"/>
          </a:p>
        </p:txBody>
      </p:sp>
    </p:spTree>
    <p:extLst>
      <p:ext uri="{BB962C8B-B14F-4D97-AF65-F5344CB8AC3E}">
        <p14:creationId xmlns:p14="http://schemas.microsoft.com/office/powerpoint/2010/main" val="3814277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Oscar</a:t>
            </a:r>
          </a:p>
          <a:p>
            <a:endParaRPr lang="en-US">
              <a:cs typeface="Calibri"/>
            </a:endParaRP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This section explores </a:t>
            </a:r>
            <a:r>
              <a:rPr lang="en-GB" sz="1800" i="1">
                <a:effectLst/>
                <a:latin typeface="Avenir Book" panose="02000503020000020003" pitchFamily="2" charset="0"/>
                <a:ea typeface="Calibri" panose="020F0502020204030204" pitchFamily="34" charset="0"/>
                <a:cs typeface="Arial" panose="020B0604020202020204" pitchFamily="34" charset="0"/>
              </a:rPr>
              <a:t>how</a:t>
            </a:r>
            <a:r>
              <a:rPr lang="en-GB" sz="1800">
                <a:effectLst/>
                <a:latin typeface="Avenir Book" panose="02000503020000020003" pitchFamily="2" charset="0"/>
                <a:ea typeface="Calibri" panose="020F0502020204030204" pitchFamily="34" charset="0"/>
                <a:cs typeface="Arial" panose="020B0604020202020204" pitchFamily="34" charset="0"/>
              </a:rPr>
              <a:t> UK Youth sought to scale the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model and what UK Youth has learnt through delivering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a:t>
            </a:r>
          </a:p>
          <a:p>
            <a:pPr>
              <a:lnSpc>
                <a:spcPct val="107000"/>
              </a:lnSpc>
              <a:spcAft>
                <a:spcPts val="800"/>
              </a:spcAft>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We compare data across strands, where it is robust and allows us to draw conclusions. Equally, youth workers explained which aspects of the model were most crucial to helping them to deliver high quality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sessions to YW&amp;G+. The</a:t>
            </a:r>
            <a:r>
              <a:rPr lang="en-GB" sz="1800" u="sng">
                <a:solidFill>
                  <a:srgbClr val="0563C1"/>
                </a:solidFill>
                <a:effectLst/>
                <a:latin typeface="Avenir Book" panose="02000503020000020003" pitchFamily="2" charset="0"/>
                <a:ea typeface="Calibri" panose="020F0502020204030204" pitchFamily="34" charset="0"/>
                <a:cs typeface="Arial" panose="020B0604020202020204" pitchFamily="34" charset="0"/>
                <a:hlinkClick r:id="rId3"/>
              </a:rPr>
              <a:t> toolkit</a:t>
            </a:r>
            <a:r>
              <a:rPr lang="en-GB" sz="1800">
                <a:effectLst/>
                <a:latin typeface="Avenir Book" panose="02000503020000020003" pitchFamily="2" charset="0"/>
                <a:ea typeface="Calibri" panose="020F0502020204030204" pitchFamily="34" charset="0"/>
                <a:cs typeface="Arial" panose="020B0604020202020204" pitchFamily="34" charset="0"/>
              </a:rPr>
              <a:t>  was the standout element that youth workers credited for enabling them to successfully deliver the programme, regardless of assigned strand or prior experience.</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D9FC4-0B00-429E-B693-AD02F4F6B2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971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Molly</a:t>
            </a:r>
          </a:p>
        </p:txBody>
      </p:sp>
      <p:sp>
        <p:nvSpPr>
          <p:cNvPr id="4" name="Slide Number Placeholder 3"/>
          <p:cNvSpPr>
            <a:spLocks noGrp="1"/>
          </p:cNvSpPr>
          <p:nvPr>
            <p:ph type="sldNum" sz="quarter" idx="5"/>
          </p:nvPr>
        </p:nvSpPr>
        <p:spPr/>
        <p:txBody>
          <a:bodyPr/>
          <a:lstStyle/>
          <a:p>
            <a:fld id="{94125283-6F86-4493-A186-63245FFD940A}" type="slidenum">
              <a:rPr lang="en-GB" smtClean="0"/>
              <a:t>29</a:t>
            </a:fld>
            <a:endParaRPr lang="en-GB"/>
          </a:p>
        </p:txBody>
      </p:sp>
    </p:spTree>
    <p:extLst>
      <p:ext uri="{BB962C8B-B14F-4D97-AF65-F5344CB8AC3E}">
        <p14:creationId xmlns:p14="http://schemas.microsoft.com/office/powerpoint/2010/main" val="3434708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Oscar</a:t>
            </a:r>
          </a:p>
          <a:p>
            <a:pPr marL="0" lvl="0" indent="0">
              <a:lnSpc>
                <a:spcPct val="107000"/>
              </a:lnSpc>
              <a:spcAft>
                <a:spcPts val="800"/>
              </a:spcAft>
              <a:buFont typeface="Avenir Book" panose="02000503020000020003" pitchFamily="2" charset="0"/>
              <a:buNone/>
            </a:pPr>
            <a:endParaRPr lang="en-US" sz="1200">
              <a:solidFill>
                <a:schemeClr val="tx1"/>
              </a:solidFill>
              <a:effectLst/>
              <a:latin typeface="+mn-lt"/>
              <a:ea typeface="+mn-ea"/>
              <a:cs typeface="+mn-cs"/>
            </a:endParaRPr>
          </a:p>
          <a:p>
            <a:pPr marL="0" lvl="0" indent="0">
              <a:lnSpc>
                <a:spcPct val="107000"/>
              </a:lnSpc>
              <a:spcAft>
                <a:spcPts val="800"/>
              </a:spcAft>
              <a:buFont typeface="Avenir Book" panose="02000503020000020003" pitchFamily="2" charset="0"/>
              <a:buNone/>
            </a:pPr>
            <a:r>
              <a:rPr lang="en-GB" sz="1800">
                <a:solidFill>
                  <a:srgbClr val="000000"/>
                </a:solidFill>
                <a:effectLst/>
                <a:latin typeface="Avenir Book" panose="02000503020000020003" pitchFamily="2" charset="0"/>
                <a:ea typeface="Calibri" panose="020F0502020204030204" pitchFamily="34" charset="0"/>
                <a:cs typeface="Arial" panose="020B0604020202020204" pitchFamily="34" charset="0"/>
              </a:rPr>
              <a:t>Low levels of ‘seed funding’ might be seen as providing a platform for organisations to leverage funding from elsewhere but the need to find additional resource appears to have acted as a distraction for organisations.</a:t>
            </a:r>
            <a:endParaRPr lang="en-GB" sz="1800">
              <a:effectLst/>
              <a:latin typeface="Avenir Book" panose="02000503020000020003" pitchFamily="2"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125283-6F86-4493-A186-63245FFD940A}" type="slidenum">
              <a:rPr lang="en-GB" smtClean="0"/>
              <a:t>30</a:t>
            </a:fld>
            <a:endParaRPr lang="en-GB"/>
          </a:p>
        </p:txBody>
      </p:sp>
    </p:spTree>
    <p:extLst>
      <p:ext uri="{BB962C8B-B14F-4D97-AF65-F5344CB8AC3E}">
        <p14:creationId xmlns:p14="http://schemas.microsoft.com/office/powerpoint/2010/main" val="131828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a:p>
            <a:endParaRPr lang="en-US"/>
          </a:p>
          <a:p>
            <a:r>
              <a:rPr lang="en-US"/>
              <a:t>Oscar has amended slightly – needs to ref the learning </a:t>
            </a:r>
            <a:r>
              <a:rPr lang="en-US" err="1"/>
              <a:t>qs</a:t>
            </a:r>
            <a:r>
              <a:rPr lang="en-US"/>
              <a:t> like this for the flow of the key findings</a:t>
            </a:r>
          </a:p>
        </p:txBody>
      </p:sp>
      <p:sp>
        <p:nvSpPr>
          <p:cNvPr id="4" name="Slide Number Placeholder 3"/>
          <p:cNvSpPr>
            <a:spLocks noGrp="1"/>
          </p:cNvSpPr>
          <p:nvPr>
            <p:ph type="sldNum" sz="quarter" idx="5"/>
          </p:nvPr>
        </p:nvSpPr>
        <p:spPr/>
        <p:txBody>
          <a:bodyPr/>
          <a:lstStyle/>
          <a:p>
            <a:fld id="{94125283-6F86-4493-A186-63245FFD940A}" type="slidenum">
              <a:rPr lang="en-GB" smtClean="0"/>
              <a:t>3</a:t>
            </a:fld>
            <a:endParaRPr lang="en-GB"/>
          </a:p>
        </p:txBody>
      </p:sp>
    </p:spTree>
    <p:extLst>
      <p:ext uri="{BB962C8B-B14F-4D97-AF65-F5344CB8AC3E}">
        <p14:creationId xmlns:p14="http://schemas.microsoft.com/office/powerpoint/2010/main" val="1724405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Molly</a:t>
            </a:r>
          </a:p>
        </p:txBody>
      </p:sp>
      <p:sp>
        <p:nvSpPr>
          <p:cNvPr id="4" name="Slide Number Placeholder 3"/>
          <p:cNvSpPr>
            <a:spLocks noGrp="1"/>
          </p:cNvSpPr>
          <p:nvPr>
            <p:ph type="sldNum" sz="quarter" idx="5"/>
          </p:nvPr>
        </p:nvSpPr>
        <p:spPr/>
        <p:txBody>
          <a:bodyPr/>
          <a:lstStyle/>
          <a:p>
            <a:fld id="{94125283-6F86-4493-A186-63245FFD940A}" type="slidenum">
              <a:rPr lang="en-GB" smtClean="0"/>
              <a:t>31</a:t>
            </a:fld>
            <a:endParaRPr lang="en-GB"/>
          </a:p>
        </p:txBody>
      </p:sp>
    </p:spTree>
    <p:extLst>
      <p:ext uri="{BB962C8B-B14F-4D97-AF65-F5344CB8AC3E}">
        <p14:creationId xmlns:p14="http://schemas.microsoft.com/office/powerpoint/2010/main" val="3139375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Molly</a:t>
            </a:r>
          </a:p>
        </p:txBody>
      </p:sp>
      <p:sp>
        <p:nvSpPr>
          <p:cNvPr id="4" name="Slide Number Placeholder 3"/>
          <p:cNvSpPr>
            <a:spLocks noGrp="1"/>
          </p:cNvSpPr>
          <p:nvPr>
            <p:ph type="sldNum" sz="quarter" idx="5"/>
          </p:nvPr>
        </p:nvSpPr>
        <p:spPr/>
        <p:txBody>
          <a:bodyPr/>
          <a:lstStyle/>
          <a:p>
            <a:fld id="{94125283-6F86-4493-A186-63245FFD940A}" type="slidenum">
              <a:rPr lang="en-GB" smtClean="0"/>
              <a:t>32</a:t>
            </a:fld>
            <a:endParaRPr lang="en-GB"/>
          </a:p>
        </p:txBody>
      </p:sp>
    </p:spTree>
    <p:extLst>
      <p:ext uri="{BB962C8B-B14F-4D97-AF65-F5344CB8AC3E}">
        <p14:creationId xmlns:p14="http://schemas.microsoft.com/office/powerpoint/2010/main" val="2450205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Oscar</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venir Book" panose="02000503020000020003" pitchFamily="2" charset="0"/>
                <a:ea typeface="Calibri" panose="020F0502020204030204" pitchFamily="34" charset="0"/>
                <a:cs typeface="Arial" panose="020B0604020202020204" pitchFamily="34" charset="0"/>
              </a:rPr>
              <a:t>Many of the enablers of scaling outlined in the previous section also apply to embedding sustainable YSA projects longer term. In this section, we explore other elements of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 and discuss other factors to consider in embedding quality practice.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D9FC4-0B00-429E-B693-AD02F4F6B2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850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94125283-6F86-4493-A186-63245FFD940A}" type="slidenum">
              <a:rPr lang="en-GB" smtClean="0"/>
              <a:t>34</a:t>
            </a:fld>
            <a:endParaRPr lang="en-GB"/>
          </a:p>
        </p:txBody>
      </p:sp>
    </p:spTree>
    <p:extLst>
      <p:ext uri="{BB962C8B-B14F-4D97-AF65-F5344CB8AC3E}">
        <p14:creationId xmlns:p14="http://schemas.microsoft.com/office/powerpoint/2010/main" val="3168643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Oscar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Youth workers in Strand Three (who delivered two cohorts of </a:t>
            </a:r>
            <a:r>
              <a:rPr lang="en-US" sz="1200" err="1"/>
              <a:t>EmpowHER</a:t>
            </a:r>
            <a:r>
              <a:rPr lang="en-US" sz="1200"/>
              <a:t>) saw the greatest increases in confidence according to the youth worker survey. They told us they felt able to “hit the ground running” and needed less 1:1 support from UK Youth when delivering their second cohort.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Strands Two and Three had larger positive changes in confidence between the beginning and end of delivery than Strand One organisations in confidence  across measures for delivering social learning and social action and developing partnerships and sustainability plans. </a:t>
            </a:r>
          </a:p>
          <a:p>
            <a:pPr>
              <a:spcAft>
                <a:spcPts val="800"/>
              </a:spcAft>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Youth </a:t>
            </a:r>
            <a:r>
              <a:rPr lang="en-US" sz="1200" err="1"/>
              <a:t>organisations’</a:t>
            </a:r>
            <a:r>
              <a:rPr lang="en-US" sz="1200"/>
              <a:t> and youth workers’ prior experience of delivering YSA appeared to make a difference to quality of social action projects. I.e. there was an ongoing lag in achieving the highest quality YSA for youth workers’ without this prior experience, despite the range of support provided to them. We’ll come back to this when we talk about underpinning the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94125283-6F86-4493-A186-63245FFD940A}" type="slidenum">
              <a:rPr lang="en-GB" smtClean="0"/>
              <a:t>35</a:t>
            </a:fld>
            <a:endParaRPr lang="en-GB"/>
          </a:p>
        </p:txBody>
      </p:sp>
    </p:spTree>
    <p:extLst>
      <p:ext uri="{BB962C8B-B14F-4D97-AF65-F5344CB8AC3E}">
        <p14:creationId xmlns:p14="http://schemas.microsoft.com/office/powerpoint/2010/main" val="650889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Oscar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Youth workers reflected on how much they had learnt and developed just through delivering </a:t>
            </a:r>
            <a:r>
              <a:rPr lang="en-US" sz="1200" err="1"/>
              <a:t>EmpowHER</a:t>
            </a:r>
            <a:r>
              <a:rPr lang="en-US" sz="1200"/>
              <a:t> – this suggests that longer delivery windows will enable them to leverage these skills to sustain and embed YSA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 the last point – Shorter delivery windows can mean rushing to develop partnerships and securing additional funding before the model is embedded – UKY should consider requirements and guidance on this. Trying to achieve these things at the start of a short delivery window are difficult for youth </a:t>
            </a:r>
            <a:r>
              <a:rPr lang="en-US" sz="1200" err="1"/>
              <a:t>organisations</a:t>
            </a:r>
            <a:r>
              <a:rPr lang="en-US" sz="1200"/>
              <a:t>. Whereas partnerships and leveraging additional funding towards the end of the delivery window can have a greater impact on the sustainability of YSA projects.</a:t>
            </a:r>
          </a:p>
        </p:txBody>
      </p:sp>
      <p:sp>
        <p:nvSpPr>
          <p:cNvPr id="4" name="Slide Number Placeholder 3"/>
          <p:cNvSpPr>
            <a:spLocks noGrp="1"/>
          </p:cNvSpPr>
          <p:nvPr>
            <p:ph type="sldNum" sz="quarter" idx="5"/>
          </p:nvPr>
        </p:nvSpPr>
        <p:spPr/>
        <p:txBody>
          <a:bodyPr/>
          <a:lstStyle/>
          <a:p>
            <a:fld id="{94125283-6F86-4493-A186-63245FFD940A}" type="slidenum">
              <a:rPr lang="en-GB" smtClean="0"/>
              <a:t>37</a:t>
            </a:fld>
            <a:endParaRPr lang="en-GB"/>
          </a:p>
        </p:txBody>
      </p:sp>
    </p:spTree>
    <p:extLst>
      <p:ext uri="{BB962C8B-B14F-4D97-AF65-F5344CB8AC3E}">
        <p14:creationId xmlns:p14="http://schemas.microsoft.com/office/powerpoint/2010/main" val="1022885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Oscar</a:t>
            </a:r>
          </a:p>
        </p:txBody>
      </p:sp>
      <p:sp>
        <p:nvSpPr>
          <p:cNvPr id="4" name="Slide Number Placeholder 3"/>
          <p:cNvSpPr>
            <a:spLocks noGrp="1"/>
          </p:cNvSpPr>
          <p:nvPr>
            <p:ph type="sldNum" sz="quarter" idx="5"/>
          </p:nvPr>
        </p:nvSpPr>
        <p:spPr/>
        <p:txBody>
          <a:bodyPr/>
          <a:lstStyle/>
          <a:p>
            <a:fld id="{94125283-6F86-4493-A186-63245FFD940A}" type="slidenum">
              <a:rPr lang="en-GB" smtClean="0"/>
              <a:t>38</a:t>
            </a:fld>
            <a:endParaRPr lang="en-GB"/>
          </a:p>
        </p:txBody>
      </p:sp>
    </p:spTree>
    <p:extLst>
      <p:ext uri="{BB962C8B-B14F-4D97-AF65-F5344CB8AC3E}">
        <p14:creationId xmlns:p14="http://schemas.microsoft.com/office/powerpoint/2010/main" val="1389011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Oscar</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venir Book" panose="02000503020000020003" pitchFamily="2" charset="0"/>
                <a:ea typeface="Calibri" panose="020F0502020204030204" pitchFamily="34" charset="0"/>
                <a:cs typeface="Arial" panose="020B0604020202020204" pitchFamily="34" charset="0"/>
              </a:rPr>
              <a:t>Many of the enablers of scaling outlined in the previous section also apply to embedding the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model, or elements of it, in youth organisations’ practices longer term. In this section, we explore other elements of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 and discuss other factors to consider in embedding quality practice.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D9FC4-0B00-429E-B693-AD02F4F6B2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918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Oscar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sz="1200"/>
              <a:t>Perspectives and experience regarding partnership working was varied. Larger, more established </a:t>
            </a:r>
            <a:r>
              <a:rPr lang="en-US" sz="1200" err="1"/>
              <a:t>organisations</a:t>
            </a:r>
            <a:r>
              <a:rPr lang="en-US" sz="1200"/>
              <a:t> were typically more comfortable with partnership working but smaller </a:t>
            </a:r>
            <a:r>
              <a:rPr lang="en-US" sz="1200" err="1"/>
              <a:t>organisations</a:t>
            </a:r>
            <a:r>
              <a:rPr lang="en-US" sz="1200"/>
              <a:t> could develop partnerships in a more creative and youth-led way. </a:t>
            </a:r>
          </a:p>
          <a:p>
            <a:r>
              <a:rPr lang="en-US" sz="1200"/>
              <a:t>Partnership working achieved a number of benefits for youth </a:t>
            </a:r>
            <a:r>
              <a:rPr lang="en-US" sz="1200" err="1"/>
              <a:t>organisations</a:t>
            </a:r>
            <a:r>
              <a:rPr lang="en-US" sz="1200"/>
              <a:t>, including by enhancing delivery and the experience of YW&amp;G+ through topic expert-led session and providing a more diverse range of opportunities.</a:t>
            </a:r>
          </a:p>
          <a:p>
            <a:r>
              <a:rPr lang="en-US" sz="1200"/>
              <a:t>Of a small sample, the majority of youth </a:t>
            </a:r>
            <a:r>
              <a:rPr lang="en-US" sz="1200" err="1"/>
              <a:t>organisations</a:t>
            </a:r>
            <a:r>
              <a:rPr lang="en-US" sz="1200"/>
              <a:t> were maintaining partnerships beyond delivery of </a:t>
            </a:r>
            <a:r>
              <a:rPr lang="en-US" sz="1200" err="1"/>
              <a:t>EmpowHER</a:t>
            </a:r>
            <a:r>
              <a:rPr lang="en-US" sz="1200"/>
              <a:t>.</a:t>
            </a:r>
          </a:p>
          <a:p>
            <a:r>
              <a:rPr lang="en-US" sz="1200"/>
              <a:t>Requirements for partnership working and new partnership development need to be properly funded, or they can become a resource-sapping distraction from delivery with young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94125283-6F86-4493-A186-63245FFD940A}" type="slidenum">
              <a:rPr lang="en-GB" smtClean="0"/>
              <a:t>40</a:t>
            </a:fld>
            <a:endParaRPr lang="en-GB"/>
          </a:p>
        </p:txBody>
      </p:sp>
    </p:spTree>
    <p:extLst>
      <p:ext uri="{BB962C8B-B14F-4D97-AF65-F5344CB8AC3E}">
        <p14:creationId xmlns:p14="http://schemas.microsoft.com/office/powerpoint/2010/main" val="1215107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Oscar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a:spcAft>
                <a:spcPts val="600"/>
              </a:spcAft>
            </a:pPr>
            <a:r>
              <a:rPr lang="en-US" sz="1200"/>
              <a:t>A high proportion of youth </a:t>
            </a:r>
            <a:r>
              <a:rPr lang="en-US" sz="1200" err="1"/>
              <a:t>organisations</a:t>
            </a:r>
            <a:r>
              <a:rPr lang="en-US" sz="1200"/>
              <a:t> developed relationships with partners -or built on existing relationships - in some form. Stat?</a:t>
            </a:r>
          </a:p>
          <a:p>
            <a:pPr>
              <a:spcAft>
                <a:spcPts val="600"/>
              </a:spcAft>
            </a:pPr>
            <a:endParaRPr lang="en-US" sz="1200"/>
          </a:p>
          <a:p>
            <a:pPr>
              <a:spcAft>
                <a:spcPts val="600"/>
              </a:spcAft>
            </a:pPr>
            <a:r>
              <a:rPr lang="en-US" sz="1200"/>
              <a:t>Strand One </a:t>
            </a:r>
            <a:r>
              <a:rPr lang="en-US" sz="1200" err="1"/>
              <a:t>organisations</a:t>
            </a:r>
            <a:r>
              <a:rPr lang="en-US" sz="1200"/>
              <a:t> developed partnerships to the same extent as </a:t>
            </a:r>
            <a:r>
              <a:rPr lang="en-US" sz="1200" err="1"/>
              <a:t>organisations</a:t>
            </a:r>
            <a:r>
              <a:rPr lang="en-US" sz="1200"/>
              <a:t> on the other Strands but Strand Two and Three </a:t>
            </a:r>
            <a:r>
              <a:rPr lang="en-US" sz="1200" err="1"/>
              <a:t>organisations</a:t>
            </a:r>
            <a:r>
              <a:rPr lang="en-US" sz="1200"/>
              <a:t> built more intensive partnerships to support operations and delivery, respectively</a:t>
            </a:r>
          </a:p>
        </p:txBody>
      </p:sp>
      <p:sp>
        <p:nvSpPr>
          <p:cNvPr id="4" name="Slide Number Placeholder 3"/>
          <p:cNvSpPr>
            <a:spLocks noGrp="1"/>
          </p:cNvSpPr>
          <p:nvPr>
            <p:ph type="sldNum" sz="quarter" idx="5"/>
          </p:nvPr>
        </p:nvSpPr>
        <p:spPr/>
        <p:txBody>
          <a:bodyPr/>
          <a:lstStyle/>
          <a:p>
            <a:fld id="{94125283-6F86-4493-A186-63245FFD940A}" type="slidenum">
              <a:rPr lang="en-GB" smtClean="0"/>
              <a:t>41</a:t>
            </a:fld>
            <a:endParaRPr lang="en-GB"/>
          </a:p>
        </p:txBody>
      </p:sp>
    </p:spTree>
    <p:extLst>
      <p:ext uri="{BB962C8B-B14F-4D97-AF65-F5344CB8AC3E}">
        <p14:creationId xmlns:p14="http://schemas.microsoft.com/office/powerpoint/2010/main" val="312513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D9FC4-0B00-429E-B693-AD02F4F6B2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965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Molly</a:t>
            </a:r>
          </a:p>
        </p:txBody>
      </p:sp>
      <p:sp>
        <p:nvSpPr>
          <p:cNvPr id="4" name="Slide Number Placeholder 3"/>
          <p:cNvSpPr>
            <a:spLocks noGrp="1"/>
          </p:cNvSpPr>
          <p:nvPr>
            <p:ph type="sldNum" sz="quarter" idx="5"/>
          </p:nvPr>
        </p:nvSpPr>
        <p:spPr/>
        <p:txBody>
          <a:bodyPr/>
          <a:lstStyle/>
          <a:p>
            <a:fld id="{94125283-6F86-4493-A186-63245FFD940A}" type="slidenum">
              <a:rPr lang="en-GB" smtClean="0"/>
              <a:t>43</a:t>
            </a:fld>
            <a:endParaRPr lang="en-GB"/>
          </a:p>
        </p:txBody>
      </p:sp>
    </p:spTree>
    <p:extLst>
      <p:ext uri="{BB962C8B-B14F-4D97-AF65-F5344CB8AC3E}">
        <p14:creationId xmlns:p14="http://schemas.microsoft.com/office/powerpoint/2010/main" val="1796656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Oscar</a:t>
            </a:r>
          </a:p>
        </p:txBody>
      </p:sp>
      <p:sp>
        <p:nvSpPr>
          <p:cNvPr id="4" name="Slide Number Placeholder 3"/>
          <p:cNvSpPr>
            <a:spLocks noGrp="1"/>
          </p:cNvSpPr>
          <p:nvPr>
            <p:ph type="sldNum" sz="quarter" idx="5"/>
          </p:nvPr>
        </p:nvSpPr>
        <p:spPr/>
        <p:txBody>
          <a:bodyPr/>
          <a:lstStyle/>
          <a:p>
            <a:fld id="{94125283-6F86-4493-A186-63245FFD940A}" type="slidenum">
              <a:rPr lang="en-GB" smtClean="0"/>
              <a:t>44</a:t>
            </a:fld>
            <a:endParaRPr lang="en-GB"/>
          </a:p>
        </p:txBody>
      </p:sp>
    </p:spTree>
    <p:extLst>
      <p:ext uri="{BB962C8B-B14F-4D97-AF65-F5344CB8AC3E}">
        <p14:creationId xmlns:p14="http://schemas.microsoft.com/office/powerpoint/2010/main" val="3798550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Oscar</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venir Book" panose="02000503020000020003" pitchFamily="2" charset="0"/>
                <a:ea typeface="Calibri" panose="020F0502020204030204" pitchFamily="34" charset="0"/>
                <a:cs typeface="Arial" panose="020B0604020202020204" pitchFamily="34" charset="0"/>
              </a:rPr>
              <a:t>Insights and learnings generated through the evaluation of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Legacy guide youth social action programming and have clear implications for how best practice is scaled and embedded in future. However, this evaluation experienced limitations, partly related to the design of the programme and the evaluation methodology and partly related to issues experienced during delivery. UK Youth is keen to learn and build from these challenges in order to better evaluate how it scales and embeds quality youth provision in future.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D9FC4-0B00-429E-B693-AD02F4F6B2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910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Oscar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lvl="0" indent="0">
              <a:spcAft>
                <a:spcPts val="600"/>
              </a:spcAft>
              <a:buFont typeface="+mj-lt"/>
              <a:buNone/>
              <a:tabLst>
                <a:tab pos="457200" algn="l"/>
              </a:tabLst>
            </a:pPr>
            <a:r>
              <a:rPr lang="en-GB" sz="1100">
                <a:solidFill>
                  <a:srgbClr val="262626"/>
                </a:solidFill>
                <a:effectLst/>
                <a:latin typeface="Avenir Book" panose="02000503020000020003" pitchFamily="2" charset="0"/>
                <a:ea typeface="Times New Roman" panose="02020603050405020304" pitchFamily="18" charset="0"/>
              </a:rPr>
              <a:t>As we heard at the start, youth organisations received differing levels of funding and support on different programme Strands. One element of this evaluation was originally positioned as a cluster RCT – I found quite early in my time at UKY that there were some design flaws in how this had been setup and that was also before Molly’s time on the programme. </a:t>
            </a:r>
          </a:p>
          <a:p>
            <a:pPr marL="342900" lvl="0" indent="-342900">
              <a:spcAft>
                <a:spcPts val="600"/>
              </a:spcAft>
              <a:buFont typeface="+mj-lt"/>
              <a:buAutoNum type="arabicPeriod"/>
              <a:tabLst>
                <a:tab pos="457200" algn="l"/>
              </a:tabLst>
            </a:pPr>
            <a:endParaRPr lang="en-GB" sz="1100">
              <a:solidFill>
                <a:srgbClr val="262626"/>
              </a:solidFill>
              <a:effectLst/>
              <a:latin typeface="Avenir Book" panose="02000503020000020003" pitchFamily="2" charset="0"/>
              <a:ea typeface="Times New Roman" panose="02020603050405020304" pitchFamily="18" charset="0"/>
            </a:endParaRPr>
          </a:p>
          <a:p>
            <a:pPr marL="0" lvl="0" indent="0">
              <a:spcAft>
                <a:spcPts val="600"/>
              </a:spcAft>
              <a:buFont typeface="+mj-lt"/>
              <a:buNone/>
              <a:tabLst>
                <a:tab pos="457200" algn="l"/>
              </a:tabLst>
            </a:pPr>
            <a:r>
              <a:rPr lang="en-GB" sz="1100">
                <a:solidFill>
                  <a:srgbClr val="262626"/>
                </a:solidFill>
                <a:effectLst/>
                <a:latin typeface="Avenir Book" panose="02000503020000020003" pitchFamily="2" charset="0"/>
                <a:ea typeface="Times New Roman" panose="02020603050405020304" pitchFamily="18" charset="0"/>
              </a:rPr>
              <a:t>A key learning for us is that </a:t>
            </a:r>
            <a:r>
              <a:rPr lang="en-GB" sz="1100" b="1">
                <a:solidFill>
                  <a:srgbClr val="262626"/>
                </a:solidFill>
                <a:effectLst/>
                <a:latin typeface="Avenir Book" panose="02000503020000020003" pitchFamily="2" charset="0"/>
                <a:ea typeface="Times New Roman" panose="02020603050405020304" pitchFamily="18" charset="0"/>
              </a:rPr>
              <a:t>Project setup and evaluation design needs more careful consideration when seeking to understand the optimal level of support that youth organisations require to deliver, embed and sustain models like </a:t>
            </a:r>
            <a:r>
              <a:rPr lang="en-GB" sz="1100" b="1" err="1">
                <a:solidFill>
                  <a:srgbClr val="262626"/>
                </a:solidFill>
                <a:effectLst/>
                <a:latin typeface="Avenir Book" panose="02000503020000020003" pitchFamily="2" charset="0"/>
                <a:ea typeface="Times New Roman" panose="02020603050405020304" pitchFamily="18" charset="0"/>
              </a:rPr>
              <a:t>EmpowHER</a:t>
            </a:r>
            <a:r>
              <a:rPr lang="en-GB" sz="1100" b="1">
                <a:solidFill>
                  <a:srgbClr val="262626"/>
                </a:solidFill>
                <a:effectLst/>
                <a:latin typeface="Avenir Book" panose="02000503020000020003" pitchFamily="2" charset="0"/>
                <a:ea typeface="Times New Roman" panose="02020603050405020304" pitchFamily="18" charset="0"/>
              </a:rPr>
              <a:t>. In particular:</a:t>
            </a:r>
          </a:p>
          <a:p>
            <a:pPr marL="342900" lvl="0" indent="-342900">
              <a:spcAft>
                <a:spcPts val="600"/>
              </a:spcAft>
              <a:buFont typeface="+mj-lt"/>
              <a:buAutoNum type="arabicPeriod"/>
              <a:tabLst>
                <a:tab pos="457200" algn="l"/>
              </a:tabLst>
            </a:pPr>
            <a:endParaRPr lang="en-GB" sz="1100">
              <a:effectLst/>
              <a:latin typeface="Calibri" panose="020F0502020204030204" pitchFamily="34" charset="0"/>
              <a:ea typeface="Calibri" panose="020F0502020204030204" pitchFamily="34" charset="0"/>
            </a:endParaRPr>
          </a:p>
          <a:p>
            <a:pPr marL="742950" lvl="1" indent="-285750">
              <a:spcAft>
                <a:spcPts val="600"/>
              </a:spcAft>
              <a:buFont typeface="Symbol" panose="05050102010706020507" pitchFamily="18" charset="2"/>
              <a:buChar char=""/>
            </a:pPr>
            <a:r>
              <a:rPr lang="en-GB" sz="1100" b="1">
                <a:solidFill>
                  <a:srgbClr val="262626"/>
                </a:solidFill>
                <a:effectLst/>
                <a:latin typeface="Avenir Book" panose="02000503020000020003" pitchFamily="2" charset="0"/>
                <a:ea typeface="Times New Roman" panose="02020603050405020304" pitchFamily="18" charset="0"/>
              </a:rPr>
              <a:t>Controls need to be in place</a:t>
            </a:r>
            <a:r>
              <a:rPr lang="en-GB" sz="1100">
                <a:solidFill>
                  <a:srgbClr val="262626"/>
                </a:solidFill>
                <a:effectLst/>
                <a:latin typeface="Avenir Book" panose="02000503020000020003" pitchFamily="2" charset="0"/>
                <a:ea typeface="Times New Roman" panose="02020603050405020304" pitchFamily="18" charset="0"/>
              </a:rPr>
              <a:t> to adjust for variables such as high staff turnover (and the associated loss of youth worker skills and knowledge). We also heard earlier that some youth organisations bolstered delivery by securing additional funding or using reserves. </a:t>
            </a:r>
          </a:p>
          <a:p>
            <a:pPr marL="742950" lvl="1" indent="-285750">
              <a:spcAft>
                <a:spcPts val="600"/>
              </a:spcAft>
              <a:buFont typeface="Symbol" panose="05050102010706020507" pitchFamily="18" charset="2"/>
              <a:buChar char=""/>
            </a:pPr>
            <a:r>
              <a:rPr lang="en-GB" sz="1100">
                <a:solidFill>
                  <a:srgbClr val="262626"/>
                </a:solidFill>
                <a:effectLst/>
                <a:latin typeface="Avenir Book" panose="02000503020000020003" pitchFamily="2" charset="0"/>
                <a:ea typeface="Calibri" panose="020F0502020204030204" pitchFamily="34" charset="0"/>
              </a:rPr>
              <a:t>Analysis of outcomes achieved by strand was undermined by these variables cropping up during delivery.</a:t>
            </a:r>
          </a:p>
          <a:p>
            <a:pPr marL="457200" lvl="1" indent="0">
              <a:spcAft>
                <a:spcPts val="600"/>
              </a:spcAft>
              <a:buFont typeface="Symbol" panose="05050102010706020507" pitchFamily="18" charset="2"/>
              <a:buNone/>
            </a:pPr>
            <a:endParaRPr lang="en-GB" sz="1100">
              <a:solidFill>
                <a:srgbClr val="262626"/>
              </a:solidFill>
              <a:effectLst/>
              <a:latin typeface="Avenir Book" panose="02000503020000020003" pitchFamily="2" charset="0"/>
              <a:ea typeface="Calibri" panose="020F0502020204030204" pitchFamily="34" charset="0"/>
            </a:endParaRPr>
          </a:p>
          <a:p>
            <a:pPr marL="742950" lvl="1" indent="-285750">
              <a:spcAft>
                <a:spcPts val="600"/>
              </a:spcAft>
              <a:buFont typeface="Symbol" panose="05050102010706020507" pitchFamily="18" charset="2"/>
              <a:buChar char=""/>
            </a:pPr>
            <a:r>
              <a:rPr lang="en-GB" sz="1100" b="1">
                <a:solidFill>
                  <a:srgbClr val="262626"/>
                </a:solidFill>
                <a:effectLst/>
                <a:latin typeface="Avenir Book" panose="02000503020000020003" pitchFamily="2" charset="0"/>
                <a:ea typeface="Times New Roman" panose="02020603050405020304" pitchFamily="18" charset="0"/>
              </a:rPr>
              <a:t>Adequate resourcing and communication of the evaluation requirements is needed</a:t>
            </a:r>
            <a:r>
              <a:rPr lang="en-GB" sz="1100">
                <a:solidFill>
                  <a:srgbClr val="262626"/>
                </a:solidFill>
                <a:effectLst/>
                <a:latin typeface="Avenir Book" panose="02000503020000020003" pitchFamily="2" charset="0"/>
                <a:ea typeface="Times New Roman" panose="02020603050405020304" pitchFamily="18" charset="0"/>
              </a:rPr>
              <a:t>, to allow youth workers to participate fully in programme-related research. </a:t>
            </a:r>
          </a:p>
          <a:p>
            <a:pPr marL="457200" lvl="1" indent="0">
              <a:spcAft>
                <a:spcPts val="600"/>
              </a:spcAft>
              <a:buFont typeface="Symbol" panose="05050102010706020507" pitchFamily="18" charset="2"/>
              <a:buNone/>
            </a:pPr>
            <a:endParaRPr lang="en-GB" sz="1100">
              <a:solidFill>
                <a:srgbClr val="262626"/>
              </a:solidFill>
              <a:effectLst/>
              <a:latin typeface="Avenir Book" panose="02000503020000020003" pitchFamily="2" charset="0"/>
              <a:ea typeface="Times New Roman" panose="02020603050405020304" pitchFamily="18" charset="0"/>
            </a:endParaRP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Some youth workers found the evaluation process was overly burdensome and felt that information requests were duplicated or too repetitive throughout delivery. </a:t>
            </a:r>
          </a:p>
          <a:p>
            <a:pPr>
              <a:lnSpc>
                <a:spcPct val="107000"/>
              </a:lnSpc>
              <a:spcAft>
                <a:spcPts val="800"/>
              </a:spcAft>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We took steps to mitigate for this:</a:t>
            </a:r>
          </a:p>
          <a:p>
            <a:pPr marL="342900" lvl="0" indent="-342900">
              <a:lnSpc>
                <a:spcPct val="107000"/>
              </a:lnSpc>
              <a:spcAft>
                <a:spcPts val="800"/>
              </a:spcAft>
              <a:buFont typeface="Symbol" panose="05050102010706020507" pitchFamily="18" charset="2"/>
              <a:buChar char=""/>
            </a:pPr>
            <a:r>
              <a:rPr lang="en-GB" sz="1800">
                <a:effectLst/>
                <a:latin typeface="Avenir Book" panose="02000503020000020003" pitchFamily="2" charset="0"/>
                <a:ea typeface="Calibri" panose="020F0502020204030204" pitchFamily="34" charset="0"/>
                <a:cs typeface="Arial" panose="020B0604020202020204" pitchFamily="34" charset="0"/>
              </a:rPr>
              <a:t>Simplified the written report template and encouraged youth workers to submit midpoint reports with additions as a final report.</a:t>
            </a:r>
          </a:p>
          <a:p>
            <a:pPr marL="342900" lvl="0" indent="-342900">
              <a:lnSpc>
                <a:spcPct val="107000"/>
              </a:lnSpc>
              <a:spcAft>
                <a:spcPts val="800"/>
              </a:spcAft>
              <a:buFont typeface="Symbol" panose="05050102010706020507" pitchFamily="18" charset="2"/>
              <a:buChar char=""/>
            </a:pPr>
            <a:r>
              <a:rPr lang="en-GB" sz="1800">
                <a:effectLst/>
                <a:latin typeface="Avenir Book" panose="02000503020000020003" pitchFamily="2" charset="0"/>
                <a:ea typeface="Calibri" panose="020F0502020204030204" pitchFamily="34" charset="0"/>
                <a:cs typeface="Arial" panose="020B0604020202020204" pitchFamily="34" charset="0"/>
              </a:rPr>
              <a:t>Stopped deploying a youth worker survey after each Deep Dive training and instead moved to a pre- and post-intervention model.</a:t>
            </a:r>
          </a:p>
          <a:p>
            <a:pPr marL="342900" lvl="0" indent="-342900">
              <a:lnSpc>
                <a:spcPct val="107000"/>
              </a:lnSpc>
              <a:spcAft>
                <a:spcPts val="800"/>
              </a:spcAft>
              <a:buFont typeface="Symbol" panose="05050102010706020507" pitchFamily="18" charset="2"/>
              <a:buChar char=""/>
            </a:pPr>
            <a:r>
              <a:rPr lang="en-GB" sz="1800">
                <a:effectLst/>
                <a:latin typeface="Avenir Book" panose="02000503020000020003" pitchFamily="2" charset="0"/>
                <a:ea typeface="Calibri" panose="020F0502020204030204" pitchFamily="34" charset="0"/>
                <a:cs typeface="Arial" panose="020B0604020202020204" pitchFamily="34" charset="0"/>
              </a:rPr>
              <a:t>Introduced 1:1 interviews instead of focus groups, meaning the time commitment for youth workers was less, at a time that suited the individual youth worker and could be tacked onto a progress meeting with UK Youth to avoid multiple requests for youth worker time.</a:t>
            </a:r>
          </a:p>
          <a:p>
            <a:pPr marL="342900" lvl="0" indent="-342900">
              <a:lnSpc>
                <a:spcPct val="107000"/>
              </a:lnSpc>
              <a:spcAft>
                <a:spcPts val="800"/>
              </a:spcAft>
              <a:buFont typeface="Symbol" panose="05050102010706020507" pitchFamily="18" charset="2"/>
              <a:buChar char=""/>
            </a:pPr>
            <a:endParaRPr lang="en-GB" sz="1800">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Despite our best efforts, there were still gaps in data due to youth workers not being able to participate in evaluation activities. This has limited our analysis in some areas, particularly that of quantitative data.</a:t>
            </a:r>
            <a:endParaRPr lang="en-GB" sz="1100">
              <a:solidFill>
                <a:srgbClr val="262626"/>
              </a:solidFill>
              <a:effectLst/>
              <a:latin typeface="Avenir Book" panose="02000503020000020003" pitchFamily="2" charset="0"/>
              <a:ea typeface="Calibri" panose="020F0502020204030204" pitchFamily="34" charset="0"/>
            </a:endParaRPr>
          </a:p>
          <a:p>
            <a:pPr marL="742950" lvl="1" indent="-285750">
              <a:spcAft>
                <a:spcPts val="600"/>
              </a:spcAft>
              <a:buFont typeface="Symbol" panose="05050102010706020507" pitchFamily="18" charset="2"/>
              <a:buChar char=""/>
            </a:pPr>
            <a:endParaRPr lang="en-GB" sz="1100">
              <a:effectLst/>
              <a:latin typeface="Calibri" panose="020F0502020204030204" pitchFamily="34" charset="0"/>
              <a:ea typeface="Calibri" panose="020F0502020204030204" pitchFamily="34" charset="0"/>
            </a:endParaRPr>
          </a:p>
          <a:p>
            <a:pPr marL="742950" lvl="1" indent="-285750">
              <a:spcAft>
                <a:spcPts val="600"/>
              </a:spcAft>
              <a:buFont typeface="Symbol" panose="05050102010706020507" pitchFamily="18" charset="2"/>
              <a:buChar char=""/>
            </a:pPr>
            <a:r>
              <a:rPr lang="en-GB" sz="1100" b="1">
                <a:solidFill>
                  <a:srgbClr val="262626"/>
                </a:solidFill>
                <a:effectLst/>
                <a:latin typeface="Avenir Book" panose="02000503020000020003" pitchFamily="2" charset="0"/>
                <a:ea typeface="Times New Roman" panose="02020603050405020304" pitchFamily="18" charset="0"/>
              </a:rPr>
              <a:t>By using standardised outcomes measures and/or measures of fidelity to the model</a:t>
            </a:r>
            <a:r>
              <a:rPr lang="en-GB" sz="1100">
                <a:solidFill>
                  <a:srgbClr val="262626"/>
                </a:solidFill>
                <a:effectLst/>
                <a:latin typeface="Avenir Book" panose="02000503020000020003" pitchFamily="2" charset="0"/>
                <a:ea typeface="Times New Roman" panose="02020603050405020304" pitchFamily="18" charset="0"/>
              </a:rPr>
              <a:t> – it is difficult to ascertain the quality of delivery (and compare between strands) without gathering primary data on either young people’s outcomes or fidelity to the model.</a:t>
            </a:r>
          </a:p>
          <a:p>
            <a:pPr marL="742950" lvl="1" indent="-285750">
              <a:spcAft>
                <a:spcPts val="600"/>
              </a:spcAft>
              <a:buFont typeface="Symbol" panose="05050102010706020507" pitchFamily="18" charset="2"/>
              <a:buChar char=""/>
            </a:pPr>
            <a:endParaRPr lang="en-GB" sz="1100">
              <a:solidFill>
                <a:srgbClr val="262626"/>
              </a:solidFill>
              <a:effectLst/>
              <a:latin typeface="Avenir Book" panose="02000503020000020003" pitchFamily="2" charset="0"/>
              <a:ea typeface="Times New Roman" panose="02020603050405020304" pitchFamily="18" charset="0"/>
            </a:endParaRPr>
          </a:p>
          <a:p>
            <a:pPr marL="742950" lvl="1" indent="-285750">
              <a:spcAft>
                <a:spcPts val="600"/>
              </a:spcAft>
              <a:buFont typeface="Symbol" panose="05050102010706020507" pitchFamily="18" charset="2"/>
              <a:buChar char=""/>
            </a:pPr>
            <a:r>
              <a:rPr lang="en-GB" sz="1100" b="1">
                <a:solidFill>
                  <a:srgbClr val="262626"/>
                </a:solidFill>
                <a:effectLst/>
                <a:latin typeface="Avenir Book" panose="02000503020000020003" pitchFamily="2" charset="0"/>
                <a:ea typeface="Calibri" panose="020F0502020204030204" pitchFamily="34" charset="0"/>
              </a:rPr>
              <a:t>I’d also add that we had small sample sizes on strands 2 and 3</a:t>
            </a:r>
            <a:r>
              <a:rPr lang="en-GB" sz="1100">
                <a:solidFill>
                  <a:srgbClr val="262626"/>
                </a:solidFill>
                <a:effectLst/>
                <a:latin typeface="Avenir Book" panose="02000503020000020003" pitchFamily="2" charset="0"/>
                <a:ea typeface="Calibri" panose="020F0502020204030204" pitchFamily="34" charset="0"/>
              </a:rPr>
              <a:t>, which made it difficult to draw conclusions from quantitative data.</a:t>
            </a:r>
            <a:endParaRPr lang="en-GB" sz="11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94125283-6F86-4493-A186-63245FFD940A}" type="slidenum">
              <a:rPr lang="en-GB" smtClean="0"/>
              <a:t>46</a:t>
            </a:fld>
            <a:endParaRPr lang="en-GB"/>
          </a:p>
        </p:txBody>
      </p:sp>
    </p:spTree>
    <p:extLst>
      <p:ext uri="{BB962C8B-B14F-4D97-AF65-F5344CB8AC3E}">
        <p14:creationId xmlns:p14="http://schemas.microsoft.com/office/powerpoint/2010/main" val="127704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Oscar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D9FC4-0B00-429E-B693-AD02F4F6B2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245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Lil</a:t>
            </a:r>
            <a:endParaRPr lang="en-GB"/>
          </a:p>
        </p:txBody>
      </p:sp>
      <p:sp>
        <p:nvSpPr>
          <p:cNvPr id="4" name="Slide Number Placeholder 3"/>
          <p:cNvSpPr>
            <a:spLocks noGrp="1"/>
          </p:cNvSpPr>
          <p:nvPr>
            <p:ph type="sldNum" sz="quarter" idx="5"/>
          </p:nvPr>
        </p:nvSpPr>
        <p:spPr/>
        <p:txBody>
          <a:bodyPr/>
          <a:lstStyle/>
          <a:p>
            <a:fld id="{94125283-6F86-4493-A186-63245FFD940A}" type="slidenum">
              <a:rPr lang="en-GB" smtClean="0"/>
              <a:t>51</a:t>
            </a:fld>
            <a:endParaRPr lang="en-GB"/>
          </a:p>
        </p:txBody>
      </p:sp>
    </p:spTree>
    <p:extLst>
      <p:ext uri="{BB962C8B-B14F-4D97-AF65-F5344CB8AC3E}">
        <p14:creationId xmlns:p14="http://schemas.microsoft.com/office/powerpoint/2010/main" val="2061145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t>Chris/Lil</a:t>
            </a:r>
            <a:r>
              <a:rPr lang="en-US"/>
              <a:t> - Social action as pipeline into youth first </a:t>
            </a:r>
            <a:endParaRPr lang="en-US" sz="12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25283-6F86-4493-A186-63245FFD9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13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Oscar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UK Youth has been on a journey with evaluation across the board. In evaluation, there’s an ongoing balancing act of minimizing the burden on youth work professionals and building robust evidence that can unlock investment and scale practice across the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We’re building evaluation capacity and improving evaluation practice, not just internally, but in driving forward sector initiatives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a:spcAft>
                <a:spcPts val="600"/>
              </a:spcAft>
            </a:pPr>
            <a:r>
              <a:rPr lang="en-GB" sz="1200" b="1">
                <a:solidFill>
                  <a:srgbClr val="262626"/>
                </a:solidFill>
                <a:latin typeface="Avenir Book" panose="02000503020000020003" pitchFamily="2" charset="0"/>
                <a:ea typeface="Times New Roman" panose="02020603050405020304" pitchFamily="18" charset="0"/>
                <a:cs typeface="Arial" panose="020B0604020202020204" pitchFamily="34" charset="0"/>
              </a:rPr>
              <a:t>Internally, our Design and Evaluation teams now sit in the same function</a:t>
            </a:r>
            <a:r>
              <a:rPr lang="en-GB" sz="1200">
                <a:solidFill>
                  <a:srgbClr val="262626"/>
                </a:solidFill>
                <a:latin typeface="Avenir Book" panose="02000503020000020003" pitchFamily="2" charset="0"/>
                <a:ea typeface="Times New Roman" panose="02020603050405020304" pitchFamily="18" charset="0"/>
                <a:cs typeface="Arial" panose="020B0604020202020204" pitchFamily="34" charset="0"/>
              </a:rPr>
              <a:t> (Impact) and we are working more closely with delivery colleagues during programme design and inception.</a:t>
            </a:r>
          </a:p>
          <a:p>
            <a:pPr>
              <a:spcAft>
                <a:spcPts val="600"/>
              </a:spcAft>
            </a:pPr>
            <a:r>
              <a:rPr lang="en-GB" sz="1200" b="1">
                <a:solidFill>
                  <a:srgbClr val="262626"/>
                </a:solidFill>
                <a:latin typeface="Avenir Book" panose="02000503020000020003" pitchFamily="2" charset="0"/>
                <a:ea typeface="Times New Roman" panose="02020603050405020304" pitchFamily="18" charset="0"/>
                <a:cs typeface="Arial" panose="020B0604020202020204" pitchFamily="34" charset="0"/>
              </a:rPr>
              <a:t>Evaluations are no longer delivered in silo: </a:t>
            </a:r>
            <a:r>
              <a:rPr lang="en-GB" sz="1200">
                <a:solidFill>
                  <a:srgbClr val="262626"/>
                </a:solidFill>
                <a:latin typeface="Avenir Book" panose="02000503020000020003" pitchFamily="2" charset="0"/>
                <a:ea typeface="Times New Roman" panose="02020603050405020304" pitchFamily="18" charset="0"/>
                <a:cs typeface="Arial" panose="020B0604020202020204" pitchFamily="34" charset="0"/>
              </a:rPr>
              <a:t>E.g. We’ve improved and simplified our organisation-wide impact framework and we are currently synthesising learning across all of our YSA work.</a:t>
            </a:r>
            <a:endParaRPr lang="en-GB" sz="1200" b="1">
              <a:solidFill>
                <a:srgbClr val="262626"/>
              </a:solidFill>
              <a:latin typeface="Avenir Book" panose="02000503020000020003" pitchFamily="2" charset="0"/>
              <a:ea typeface="Times New Roman" panose="02020603050405020304" pitchFamily="18" charset="0"/>
              <a:cs typeface="Arial" panose="020B0604020202020204" pitchFamily="34" charset="0"/>
            </a:endParaRPr>
          </a:p>
          <a:p>
            <a:pPr>
              <a:spcAft>
                <a:spcPts val="600"/>
              </a:spcAft>
            </a:pPr>
            <a:r>
              <a:rPr lang="en-GB" sz="1200" b="1">
                <a:solidFill>
                  <a:srgbClr val="262626"/>
                </a:solidFill>
                <a:latin typeface="Avenir Book" panose="02000503020000020003" pitchFamily="2" charset="0"/>
                <a:ea typeface="Times New Roman" panose="02020603050405020304" pitchFamily="18" charset="0"/>
                <a:cs typeface="Arial" panose="020B0604020202020204" pitchFamily="34" charset="0"/>
              </a:rPr>
              <a:t>We are a lead partner on sector initiatives seeking to standardise data in the youth sector</a:t>
            </a:r>
          </a:p>
          <a:p>
            <a:pPr>
              <a:spcAft>
                <a:spcPts val="600"/>
              </a:spcAft>
            </a:pPr>
            <a:r>
              <a:rPr lang="en-GB" sz="1200" b="0">
                <a:solidFill>
                  <a:srgbClr val="262626"/>
                </a:solidFill>
                <a:latin typeface="Avenir Book" panose="02000503020000020003" pitchFamily="2" charset="0"/>
                <a:ea typeface="Times New Roman" panose="02020603050405020304" pitchFamily="18" charset="0"/>
                <a:cs typeface="Arial" panose="020B0604020202020204" pitchFamily="34" charset="0"/>
              </a:rPr>
              <a:t>&gt; I’d be really happy to talk you through those briefly if it’s of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25283-6F86-4493-A186-63245FFD9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9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125283-6F86-4493-A186-63245FFD940A}" type="slidenum">
              <a:rPr lang="en-GB" smtClean="0"/>
              <a:t>56</a:t>
            </a:fld>
            <a:endParaRPr lang="en-GB"/>
          </a:p>
        </p:txBody>
      </p:sp>
    </p:spTree>
    <p:extLst>
      <p:ext uri="{BB962C8B-B14F-4D97-AF65-F5344CB8AC3E}">
        <p14:creationId xmlns:p14="http://schemas.microsoft.com/office/powerpoint/2010/main" val="289442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a:t>
            </a:r>
          </a:p>
          <a:p>
            <a:endParaRPr lang="en-US">
              <a:cs typeface="Calibri"/>
            </a:endParaRPr>
          </a:p>
          <a:p>
            <a:r>
              <a:rPr lang="en-US">
                <a:cs typeface="Calibri"/>
              </a:rPr>
              <a:t>Positioning EmpowHer in the context of the UK Youth strategy – Unlocking Youth work for all young people...</a:t>
            </a:r>
          </a:p>
          <a:p>
            <a:endParaRPr lang="en-US">
              <a:cs typeface="Calibri"/>
            </a:endParaRPr>
          </a:p>
          <a:p>
            <a:r>
              <a:rPr lang="en-US">
                <a:cs typeface="Calibri"/>
              </a:rPr>
              <a:t>Strategic drivers...helped us work on all four problems simultaneously...</a:t>
            </a:r>
          </a:p>
        </p:txBody>
      </p:sp>
      <p:sp>
        <p:nvSpPr>
          <p:cNvPr id="4" name="Slide Number Placeholder 3"/>
          <p:cNvSpPr>
            <a:spLocks noGrp="1"/>
          </p:cNvSpPr>
          <p:nvPr>
            <p:ph type="sldNum" sz="quarter" idx="5"/>
          </p:nvPr>
        </p:nvSpPr>
        <p:spPr/>
        <p:txBody>
          <a:bodyPr/>
          <a:lstStyle/>
          <a:p>
            <a:fld id="{94125283-6F86-4493-A186-63245FFD940A}" type="slidenum">
              <a:rPr lang="en-GB" smtClean="0"/>
              <a:t>5</a:t>
            </a:fld>
            <a:endParaRPr lang="en-GB"/>
          </a:p>
        </p:txBody>
      </p:sp>
    </p:spTree>
    <p:extLst>
      <p:ext uri="{BB962C8B-B14F-4D97-AF65-F5344CB8AC3E}">
        <p14:creationId xmlns:p14="http://schemas.microsoft.com/office/powerpoint/2010/main" val="367670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Molly</a:t>
            </a:r>
          </a:p>
          <a:p>
            <a:pPr>
              <a:lnSpc>
                <a:spcPct val="107000"/>
              </a:lnSpc>
              <a:spcAft>
                <a:spcPts val="800"/>
              </a:spcAft>
            </a:pPr>
            <a:r>
              <a:rPr lang="en-GB" sz="1800" u="sng" err="1">
                <a:solidFill>
                  <a:srgbClr val="0563C1"/>
                </a:solidFill>
                <a:effectLst/>
                <a:latin typeface="Avenir Book" panose="02000503020000020003" pitchFamily="2" charset="0"/>
                <a:ea typeface="Calibri" panose="020F0502020204030204" pitchFamily="34" charset="0"/>
                <a:cs typeface="Arial" panose="020B0604020202020204" pitchFamily="34" charset="0"/>
              </a:rPr>
              <a:t>EmpowHER</a:t>
            </a:r>
            <a:r>
              <a:rPr lang="en-GB" sz="1800" u="sng">
                <a:solidFill>
                  <a:srgbClr val="0563C1"/>
                </a:solidFill>
                <a:effectLst/>
                <a:latin typeface="Avenir Book" panose="02000503020000020003" pitchFamily="2" charset="0"/>
                <a:ea typeface="Calibri" panose="020F0502020204030204" pitchFamily="34" charset="0"/>
                <a:cs typeface="Arial" panose="020B0604020202020204" pitchFamily="34" charset="0"/>
              </a:rPr>
              <a:t> was established to address the disproportionately low wellbeing among young women and girls in the UK. Before establishing the programme, we knew:</a:t>
            </a:r>
            <a:endParaRPr lang="en-GB" sz="180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a:effectLst/>
                <a:latin typeface="Avenir Book" panose="02000503020000020003" pitchFamily="2" charset="0"/>
                <a:ea typeface="Calibri" panose="020F0502020204030204" pitchFamily="34" charset="0"/>
                <a:cs typeface="Arial" panose="020B0604020202020204" pitchFamily="34" charset="0"/>
              </a:rPr>
              <a:t>Just one in four young women and girls (YW&amp;G) between the ages of seven and 21 described themselves as “very happy” – down from 41% in 2009 (Girlguiding, 2017)</a:t>
            </a:r>
          </a:p>
          <a:p>
            <a:pPr marL="342900" lvl="0" indent="-342900">
              <a:lnSpc>
                <a:spcPct val="107000"/>
              </a:lnSpc>
              <a:spcAft>
                <a:spcPts val="800"/>
              </a:spcAft>
              <a:buFont typeface="Symbol" panose="05050102010706020507" pitchFamily="18" charset="2"/>
              <a:buChar char=""/>
            </a:pPr>
            <a:r>
              <a:rPr lang="en-GB" sz="1800">
                <a:effectLst/>
                <a:latin typeface="Avenir Book" panose="02000503020000020003" pitchFamily="2" charset="0"/>
                <a:ea typeface="Calibri" panose="020F0502020204030204" pitchFamily="34" charset="0"/>
                <a:cs typeface="Arial" panose="020B0604020202020204" pitchFamily="34" charset="0"/>
              </a:rPr>
              <a:t>Girls were found to have higher depressive symptoms than boys their age and were twice as likely to self-harm, with the risk increasing for those from lower income households (Children’s Society, 2018)</a:t>
            </a:r>
          </a:p>
          <a:p>
            <a:pPr>
              <a:lnSpc>
                <a:spcPct val="107000"/>
              </a:lnSpc>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We now know that:</a:t>
            </a:r>
          </a:p>
          <a:p>
            <a:pPr marL="342900" lvl="0" indent="-342900">
              <a:lnSpc>
                <a:spcPct val="107000"/>
              </a:lnSpc>
              <a:spcAft>
                <a:spcPts val="800"/>
              </a:spcAft>
              <a:buFont typeface="Symbol" panose="05050102010706020507" pitchFamily="18" charset="2"/>
              <a:buChar char=""/>
            </a:pPr>
            <a:r>
              <a:rPr lang="en-GB" sz="1800">
                <a:effectLst/>
                <a:latin typeface="Avenir Book" panose="02000503020000020003" pitchFamily="2" charset="0"/>
                <a:ea typeface="Calibri" panose="020F0502020204030204" pitchFamily="34" charset="0"/>
                <a:cs typeface="Arial" panose="020B0604020202020204" pitchFamily="34" charset="0"/>
              </a:rPr>
              <a:t>Social action has been identified as a pathway to improve wellbeing: of 10,000 people surveyed by NCVO 77% reported that volunteering had improved their mental health. 77% of young people (aged 18 to 24) feel that volunteering helps them feel less isolated (NCVO, 2019)</a:t>
            </a:r>
          </a:p>
          <a:p>
            <a:pPr marL="342900" lvl="0" indent="-342900">
              <a:lnSpc>
                <a:spcPct val="107000"/>
              </a:lnSpc>
              <a:spcAft>
                <a:spcPts val="800"/>
              </a:spcAft>
              <a:buFont typeface="Symbol" panose="05050102010706020507" pitchFamily="18" charset="2"/>
              <a:buChar char=""/>
            </a:pPr>
            <a:r>
              <a:rPr lang="en-GB" sz="1800">
                <a:effectLst/>
                <a:latin typeface="Avenir Book" panose="02000503020000020003" pitchFamily="2" charset="0"/>
                <a:ea typeface="Calibri" panose="020F0502020204030204" pitchFamily="34" charset="0"/>
                <a:cs typeface="Arial" panose="020B0604020202020204" pitchFamily="34" charset="0"/>
              </a:rPr>
              <a:t>Youth-led social action (YSA) has further benefits for young people and wider society: </a:t>
            </a:r>
            <a:r>
              <a:rPr lang="en-GB" sz="1800" u="sng">
                <a:solidFill>
                  <a:srgbClr val="0563C1"/>
                </a:solidFill>
                <a:effectLst/>
                <a:latin typeface="Avenir Book" panose="02000503020000020003" pitchFamily="2" charset="0"/>
                <a:ea typeface="Calibri" panose="020F0502020204030204" pitchFamily="34" charset="0"/>
                <a:cs typeface="Arial" panose="020B0604020202020204" pitchFamily="34" charset="0"/>
              </a:rPr>
              <a:t>adults who are aware of youth social action view young people in a more positive light. They are more trusting of young people, more likely to think that young people are helping to make the world a better place and are more comfortable with young people in leadership roles. (</a:t>
            </a:r>
            <a:r>
              <a:rPr lang="en-GB" sz="1800" u="sng" err="1">
                <a:solidFill>
                  <a:srgbClr val="0563C1"/>
                </a:solidFill>
                <a:effectLst/>
                <a:latin typeface="Avenir Book" panose="02000503020000020003" pitchFamily="2" charset="0"/>
                <a:ea typeface="Calibri" panose="020F0502020204030204" pitchFamily="34" charset="0"/>
                <a:cs typeface="Arial" panose="020B0604020202020204" pitchFamily="34" charset="0"/>
              </a:rPr>
              <a:t>nfpResearch</a:t>
            </a:r>
            <a:r>
              <a:rPr lang="en-GB" sz="1800" u="sng">
                <a:solidFill>
                  <a:srgbClr val="0563C1"/>
                </a:solidFill>
                <a:effectLst/>
                <a:latin typeface="Avenir Book" panose="02000503020000020003" pitchFamily="2" charset="0"/>
                <a:ea typeface="Calibri" panose="020F0502020204030204" pitchFamily="34" charset="0"/>
                <a:cs typeface="Arial" panose="020B0604020202020204" pitchFamily="34" charset="0"/>
              </a:rPr>
              <a:t>, 2022)</a:t>
            </a:r>
            <a:endParaRPr lang="en-GB" sz="180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a:effectLst/>
                <a:latin typeface="Avenir Book" panose="02000503020000020003" pitchFamily="2" charset="0"/>
                <a:ea typeface="Avenir Book" panose="02000503020000020003" pitchFamily="2" charset="0"/>
                <a:cs typeface="Avenir Book" panose="02000503020000020003" pitchFamily="2" charset="0"/>
              </a:rPr>
              <a:t>However, many young people face barriers to participating in social action: </a:t>
            </a:r>
            <a:r>
              <a:rPr lang="en-GB" sz="1800">
                <a:effectLst/>
                <a:latin typeface="Avenir Book" panose="02000503020000020003" pitchFamily="2" charset="0"/>
                <a:ea typeface="Calibri" panose="020F0502020204030204" pitchFamily="34" charset="0"/>
                <a:cs typeface="Arial" panose="020B0604020202020204" pitchFamily="34" charset="0"/>
              </a:rPr>
              <a:t>barriers to participation in YSA are often lack of confidence or self-esteem, lack of opportunities, lack of resources, and lack of time. (DCMS, 2021)</a:t>
            </a:r>
          </a:p>
          <a:p>
            <a:pPr marL="342900" lvl="0" indent="-342900">
              <a:lnSpc>
                <a:spcPct val="107000"/>
              </a:lnSpc>
              <a:spcAft>
                <a:spcPts val="800"/>
              </a:spcAft>
              <a:buFont typeface="Symbol" panose="05050102010706020507" pitchFamily="18" charset="2"/>
              <a:buChar char=""/>
            </a:pPr>
            <a:r>
              <a:rPr lang="en-GB" sz="1800">
                <a:effectLst/>
                <a:latin typeface="Avenir Book" panose="02000503020000020003" pitchFamily="2" charset="0"/>
                <a:ea typeface="Calibri" panose="020F0502020204030204" pitchFamily="34" charset="0"/>
                <a:cs typeface="Arial" panose="020B0604020202020204" pitchFamily="34" charset="0"/>
              </a:rPr>
              <a:t>The two most underrepresented groups are young people from ethnic minority backgrounds and from lower socioeconomic backgrounds. (DCMS, 2021)   </a:t>
            </a:r>
          </a:p>
          <a:p>
            <a:pPr>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 Design - could any of this be made more visual using colours, shapes, arranged differently?</a:t>
            </a:r>
          </a:p>
          <a:p>
            <a:pPr>
              <a:spcAft>
                <a:spcPts val="800"/>
              </a:spcAft>
            </a:pPr>
            <a:r>
              <a:rPr lang="en-GB" sz="1800">
                <a:effectLst/>
                <a:latin typeface="Avenir Book" panose="02000503020000020003" pitchFamily="2" charset="0"/>
                <a:ea typeface="Calibri" panose="020F0502020204030204" pitchFamily="34" charset="0"/>
                <a:cs typeface="Arial" panose="020B0604020202020204" pitchFamily="34" charset="0"/>
              </a:rPr>
              <a:t> </a:t>
            </a:r>
            <a:r>
              <a:rPr lang="en-GB" sz="1800">
                <a:effectLst/>
                <a:highlight>
                  <a:srgbClr val="FFFF00"/>
                </a:highlight>
                <a:latin typeface="Avenir Book" panose="02000503020000020003" pitchFamily="2" charset="0"/>
                <a:ea typeface="Calibri" panose="020F0502020204030204" pitchFamily="34" charset="0"/>
                <a:cs typeface="Arial" panose="020B0604020202020204" pitchFamily="34" charset="0"/>
              </a:rPr>
              <a:t>Molly, can we include key stats from before we started EH (they're in the original report) and then some of these more up-to-date ones under a header 'we now know that'.</a:t>
            </a:r>
            <a:endParaRPr lang="en-GB" sz="1800">
              <a:effectLst/>
              <a:latin typeface="Avenir Book" panose="02000503020000020003" pitchFamily="2"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4125283-6F86-4493-A186-63245FFD940A}" type="slidenum">
              <a:rPr lang="en-GB" smtClean="0"/>
              <a:t>6</a:t>
            </a:fld>
            <a:endParaRPr lang="en-GB"/>
          </a:p>
        </p:txBody>
      </p:sp>
    </p:spTree>
    <p:extLst>
      <p:ext uri="{BB962C8B-B14F-4D97-AF65-F5344CB8AC3E}">
        <p14:creationId xmlns:p14="http://schemas.microsoft.com/office/powerpoint/2010/main" val="45657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a:p>
            <a:endParaRPr lang="en-US"/>
          </a:p>
          <a:p>
            <a:pPr>
              <a:defRPr/>
            </a:pPr>
            <a:r>
              <a:rPr lang="en-US">
                <a:solidFill>
                  <a:srgbClr val="000000"/>
                </a:solidFill>
                <a:latin typeface="Calibri"/>
                <a:ea typeface="Calibri" panose="020F0502020204030204" pitchFamily="34" charset="0"/>
                <a:cs typeface="Calibri"/>
              </a:rPr>
              <a:t>Reiterate centenary connections - </a:t>
            </a:r>
            <a:r>
              <a:rPr lang="en-GB" sz="1800">
                <a:solidFill>
                  <a:srgbClr val="000000"/>
                </a:solidFill>
                <a:latin typeface="Avenir Book"/>
                <a:ea typeface="Avenir Book" panose="02000503020000020003" pitchFamily="2" charset="0"/>
                <a:cs typeface="Calibri"/>
              </a:rPr>
              <a:t>Launched</a:t>
            </a:r>
            <a:r>
              <a:rPr lang="en-GB" sz="1800">
                <a:effectLst/>
                <a:latin typeface="Avenir Book"/>
                <a:ea typeface="Avenir Book" panose="02000503020000020003" pitchFamily="2" charset="0"/>
                <a:cs typeface="Avenir Book" panose="02000503020000020003" pitchFamily="2" charset="0"/>
              </a:rPr>
              <a:t> to mark the centenary of women’s suffrage in the UK, the programme encouraged young women and girls to use their voices for positive change – just as their predecessors did 100 years ago.</a:t>
            </a:r>
            <a:r>
              <a:rPr lang="en-GB" sz="1800">
                <a:latin typeface="Avenir Book"/>
                <a:ea typeface="Avenir Book" panose="02000503020000020003" pitchFamily="2" charset="0"/>
                <a:cs typeface="Arial" panose="020B0604020202020204" pitchFamily="34" charset="0"/>
              </a:rPr>
              <a:t> </a:t>
            </a:r>
            <a:endParaRPr lang="en-GB" sz="1800">
              <a:effectLst/>
              <a:latin typeface="Avenir Book" panose="02000503020000020003" pitchFamily="2"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125283-6F86-4493-A186-63245FFD940A}" type="slidenum">
              <a:rPr lang="en-GB" smtClean="0"/>
              <a:t>7</a:t>
            </a:fld>
            <a:endParaRPr lang="en-GB"/>
          </a:p>
        </p:txBody>
      </p:sp>
    </p:spTree>
    <p:extLst>
      <p:ext uri="{BB962C8B-B14F-4D97-AF65-F5344CB8AC3E}">
        <p14:creationId xmlns:p14="http://schemas.microsoft.com/office/powerpoint/2010/main" val="12745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Nicole</a:t>
            </a:r>
          </a:p>
          <a:p>
            <a:endParaRPr lang="en-US"/>
          </a:p>
          <a:p>
            <a:r>
              <a:rPr lang="en-GB" sz="1800">
                <a:effectLst/>
                <a:latin typeface="Avenir Book" panose="02000503020000020003" pitchFamily="2" charset="0"/>
                <a:ea typeface="Avenir Book" panose="02000503020000020003" pitchFamily="2" charset="0"/>
                <a:cs typeface="Avenir Book" panose="02000503020000020003" pitchFamily="2" charset="0"/>
              </a:rPr>
              <a:t>The </a:t>
            </a:r>
            <a:r>
              <a:rPr lang="en-GB" sz="1800" err="1">
                <a:effectLst/>
                <a:latin typeface="Avenir Book" panose="02000503020000020003" pitchFamily="2" charset="0"/>
                <a:ea typeface="Avenir Book" panose="02000503020000020003" pitchFamily="2" charset="0"/>
                <a:cs typeface="Avenir Book" panose="02000503020000020003" pitchFamily="2" charset="0"/>
              </a:rPr>
              <a:t>EmpowHER</a:t>
            </a:r>
            <a:r>
              <a:rPr lang="en-GB" sz="1800">
                <a:effectLst/>
                <a:latin typeface="Avenir Book" panose="02000503020000020003" pitchFamily="2" charset="0"/>
                <a:ea typeface="Avenir Book" panose="02000503020000020003" pitchFamily="2" charset="0"/>
                <a:cs typeface="Avenir Book" panose="02000503020000020003" pitchFamily="2" charset="0"/>
              </a:rPr>
              <a:t> delivery model takes YW&amp;G+ on a journey through social learning, social action and finally social leadership… </a:t>
            </a:r>
            <a:endParaRPr lang="en-GB"/>
          </a:p>
        </p:txBody>
      </p:sp>
      <p:sp>
        <p:nvSpPr>
          <p:cNvPr id="4" name="Slide Number Placeholder 3"/>
          <p:cNvSpPr>
            <a:spLocks noGrp="1"/>
          </p:cNvSpPr>
          <p:nvPr>
            <p:ph type="sldNum" sz="quarter" idx="5"/>
          </p:nvPr>
        </p:nvSpPr>
        <p:spPr/>
        <p:txBody>
          <a:bodyPr/>
          <a:lstStyle/>
          <a:p>
            <a:fld id="{94125283-6F86-4493-A186-63245FFD940A}" type="slidenum">
              <a:rPr lang="en-GB" smtClean="0"/>
              <a:t>8</a:t>
            </a:fld>
            <a:endParaRPr lang="en-GB"/>
          </a:p>
        </p:txBody>
      </p:sp>
    </p:spTree>
    <p:extLst>
      <p:ext uri="{BB962C8B-B14F-4D97-AF65-F5344CB8AC3E}">
        <p14:creationId xmlns:p14="http://schemas.microsoft.com/office/powerpoint/2010/main" val="1773338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D9FC4-0B00-429E-B693-AD02F4F6B2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694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slideMaster" Target="../slideMasters/slideMaster5.xml"/><Relationship Id="rId4" Type="http://schemas.openxmlformats.org/officeDocument/2006/relationships/tags" Target="../tags/tag6.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54576" y="4214092"/>
            <a:ext cx="9882848" cy="1182254"/>
          </a:xfrm>
        </p:spPr>
        <p:txBody>
          <a:bodyPr>
            <a:normAutofit/>
          </a:bodyPr>
          <a:lstStyle>
            <a:lvl1pPr marL="0" indent="0" algn="ctr">
              <a:buNone/>
              <a:defRPr sz="3600" b="1" i="0" spc="120">
                <a:solidFill>
                  <a:schemeClr val="bg2"/>
                </a:solidFill>
                <a:latin typeface="Century Gothic"/>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GB"/>
              <a:t>Title Slide</a:t>
            </a:r>
            <a:endParaRPr lang="en-US"/>
          </a:p>
        </p:txBody>
      </p:sp>
      <p:pic>
        <p:nvPicPr>
          <p:cNvPr id="10" name="Picture 9" descr="UKYouth 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532" y="2297085"/>
            <a:ext cx="5618936" cy="997906"/>
          </a:xfrm>
          <a:prstGeom prst="rect">
            <a:avLst/>
          </a:prstGeom>
        </p:spPr>
      </p:pic>
    </p:spTree>
    <p:extLst>
      <p:ext uri="{BB962C8B-B14F-4D97-AF65-F5344CB8AC3E}">
        <p14:creationId xmlns:p14="http://schemas.microsoft.com/office/powerpoint/2010/main" val="369674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365251" y="5041728"/>
            <a:ext cx="9461500" cy="678180"/>
          </a:xfrm>
        </p:spPr>
        <p:txBody>
          <a:bodyPr/>
          <a:lstStyle>
            <a:lvl1pPr algn="r">
              <a:spcBef>
                <a:spcPts val="0"/>
              </a:spcBef>
              <a:defRPr b="0" i="0" kern="1200" baseline="0">
                <a:solidFill>
                  <a:schemeClr val="bg1"/>
                </a:solidFill>
                <a:latin typeface="+mn-lt"/>
              </a:defRPr>
            </a:lvl1pPr>
            <a:lvl2pPr algn="r">
              <a:spcBef>
                <a:spcPts val="0"/>
              </a:spcBef>
              <a:defRPr b="0" i="0" kern="1200">
                <a:solidFill>
                  <a:schemeClr val="bg1"/>
                </a:solidFill>
                <a:latin typeface="+mn-lt"/>
              </a:defRPr>
            </a:lvl2pPr>
            <a:lvl3pPr algn="r">
              <a:spcBef>
                <a:spcPts val="0"/>
              </a:spcBef>
              <a:defRPr b="0" i="0" kern="1200">
                <a:solidFill>
                  <a:schemeClr val="bg1"/>
                </a:solidFill>
                <a:latin typeface="+mn-lt"/>
              </a:defRPr>
            </a:lvl3pPr>
            <a:lvl4pPr algn="r">
              <a:spcBef>
                <a:spcPts val="0"/>
              </a:spcBef>
              <a:defRPr b="0" i="0" kern="1200">
                <a:solidFill>
                  <a:schemeClr val="bg1"/>
                </a:solidFill>
                <a:latin typeface="+mn-lt"/>
              </a:defRPr>
            </a:lvl4pPr>
            <a:lvl5pPr algn="r">
              <a:spcBef>
                <a:spcPts val="0"/>
              </a:spcBef>
              <a:defRPr b="0" i="0" kern="1200">
                <a:solidFill>
                  <a:schemeClr val="bg1"/>
                </a:solidFill>
                <a:latin typeface="+mn-lt"/>
              </a:defRPr>
            </a:lvl5pPr>
          </a:lstStyle>
          <a:p>
            <a:pPr lvl="0"/>
            <a:r>
              <a:rPr lang="en-GB"/>
              <a:t>Insert name here</a:t>
            </a:r>
          </a:p>
        </p:txBody>
      </p:sp>
      <p:sp>
        <p:nvSpPr>
          <p:cNvPr id="13" name="Title 12"/>
          <p:cNvSpPr>
            <a:spLocks noGrp="1"/>
          </p:cNvSpPr>
          <p:nvPr>
            <p:ph type="title" hasCustomPrompt="1"/>
          </p:nvPr>
        </p:nvSpPr>
        <p:spPr>
          <a:xfrm>
            <a:off x="1154576" y="750457"/>
            <a:ext cx="9882848" cy="4291271"/>
          </a:xfrm>
        </p:spPr>
        <p:txBody>
          <a:bodyPr>
            <a:normAutofit/>
          </a:bodyPr>
          <a:lstStyle>
            <a:lvl1pPr>
              <a:lnSpc>
                <a:spcPct val="130000"/>
              </a:lnSpc>
              <a:defRPr sz="2760" spc="120">
                <a:solidFill>
                  <a:schemeClr val="bg2"/>
                </a:solidFill>
              </a:defRPr>
            </a:lvl1pPr>
          </a:lstStyle>
          <a:p>
            <a:r>
              <a:rPr lang="en-GB"/>
              <a:t>“Insert a quote here”</a:t>
            </a:r>
            <a:endParaRPr lang="en-US"/>
          </a:p>
        </p:txBody>
      </p:sp>
    </p:spTree>
    <p:extLst>
      <p:ext uri="{BB962C8B-B14F-4D97-AF65-F5344CB8AC3E}">
        <p14:creationId xmlns:p14="http://schemas.microsoft.com/office/powerpoint/2010/main" val="91163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ngle Stat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5486" y="1193935"/>
            <a:ext cx="3512229" cy="1886465"/>
          </a:xfrm>
        </p:spPr>
        <p:txBody>
          <a:bodyPr>
            <a:noAutofit/>
          </a:bodyPr>
          <a:lstStyle>
            <a:lvl1pPr>
              <a:defRPr sz="11520" baseline="0">
                <a:solidFill>
                  <a:schemeClr val="bg1"/>
                </a:solidFill>
              </a:defRPr>
            </a:lvl1pPr>
          </a:lstStyle>
          <a:p>
            <a:r>
              <a:rPr lang="en-GB"/>
              <a:t>75%</a:t>
            </a:r>
            <a:endParaRPr lang="en-US"/>
          </a:p>
        </p:txBody>
      </p:sp>
      <p:sp>
        <p:nvSpPr>
          <p:cNvPr id="4" name="Text Placeholder 3"/>
          <p:cNvSpPr>
            <a:spLocks noGrp="1"/>
          </p:cNvSpPr>
          <p:nvPr>
            <p:ph type="body" sz="quarter" idx="10" hasCustomPrompt="1"/>
          </p:nvPr>
        </p:nvSpPr>
        <p:spPr>
          <a:xfrm>
            <a:off x="3870003" y="3088464"/>
            <a:ext cx="4462579" cy="1822188"/>
          </a:xfrm>
        </p:spPr>
        <p:txBody>
          <a:bodyPr>
            <a:normAutofit/>
          </a:bodyPr>
          <a:lstStyle>
            <a:lvl1pPr>
              <a:spcBef>
                <a:spcPts val="0"/>
              </a:spcBef>
              <a:defRPr lang="en-US" sz="2760" b="1" i="0" spc="0" baseline="0" smtClean="0">
                <a:solidFill>
                  <a:schemeClr val="bg1"/>
                </a:solidFill>
                <a:latin typeface="Century Gothic"/>
              </a:defRPr>
            </a:lvl1pPr>
          </a:lstStyle>
          <a:p>
            <a:pPr lvl="0"/>
            <a:r>
              <a:rPr lang="en-US"/>
              <a:t>UK Youth volunteers</a:t>
            </a:r>
          </a:p>
          <a:p>
            <a:pPr lvl="0"/>
            <a:r>
              <a:rPr lang="en-US"/>
              <a:t>also run social enterprises  </a:t>
            </a:r>
          </a:p>
        </p:txBody>
      </p:sp>
    </p:spTree>
    <p:extLst>
      <p:ext uri="{BB962C8B-B14F-4D97-AF65-F5344CB8AC3E}">
        <p14:creationId xmlns:p14="http://schemas.microsoft.com/office/powerpoint/2010/main" val="174198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ngle Stat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5486" y="1193935"/>
            <a:ext cx="3512229" cy="1886465"/>
          </a:xfrm>
        </p:spPr>
        <p:txBody>
          <a:bodyPr>
            <a:noAutofit/>
          </a:bodyPr>
          <a:lstStyle>
            <a:lvl1pPr>
              <a:defRPr sz="11520" baseline="0">
                <a:solidFill>
                  <a:schemeClr val="bg1"/>
                </a:solidFill>
              </a:defRPr>
            </a:lvl1pPr>
          </a:lstStyle>
          <a:p>
            <a:r>
              <a:rPr lang="en-GB"/>
              <a:t>75%</a:t>
            </a:r>
            <a:endParaRPr lang="en-US"/>
          </a:p>
        </p:txBody>
      </p:sp>
      <p:sp>
        <p:nvSpPr>
          <p:cNvPr id="4" name="Text Placeholder 3"/>
          <p:cNvSpPr>
            <a:spLocks noGrp="1"/>
          </p:cNvSpPr>
          <p:nvPr>
            <p:ph type="body" sz="quarter" idx="10" hasCustomPrompt="1"/>
          </p:nvPr>
        </p:nvSpPr>
        <p:spPr>
          <a:xfrm>
            <a:off x="3870003" y="3088464"/>
            <a:ext cx="4462579" cy="1822188"/>
          </a:xfrm>
        </p:spPr>
        <p:txBody>
          <a:bodyPr>
            <a:normAutofit/>
          </a:bodyPr>
          <a:lstStyle>
            <a:lvl1pPr>
              <a:spcBef>
                <a:spcPts val="0"/>
              </a:spcBef>
              <a:defRPr lang="en-US" sz="2760" b="1" i="0" spc="0" baseline="0" smtClean="0">
                <a:solidFill>
                  <a:schemeClr val="bg1"/>
                </a:solidFill>
                <a:latin typeface="Century Gothic"/>
              </a:defRPr>
            </a:lvl1pPr>
          </a:lstStyle>
          <a:p>
            <a:pPr lvl="0"/>
            <a:r>
              <a:rPr lang="en-US"/>
              <a:t>UK Youth volunteers</a:t>
            </a:r>
          </a:p>
          <a:p>
            <a:pPr lvl="0"/>
            <a:r>
              <a:rPr lang="en-US"/>
              <a:t>also run social enterprises  </a:t>
            </a:r>
          </a:p>
        </p:txBody>
      </p:sp>
    </p:spTree>
    <p:extLst>
      <p:ext uri="{BB962C8B-B14F-4D97-AF65-F5344CB8AC3E}">
        <p14:creationId xmlns:p14="http://schemas.microsoft.com/office/powerpoint/2010/main" val="6910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stat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7697" y="1419175"/>
            <a:ext cx="4561755" cy="1830413"/>
          </a:xfrm>
        </p:spPr>
        <p:txBody>
          <a:bodyPr>
            <a:normAutofit/>
          </a:bodyPr>
          <a:lstStyle>
            <a:lvl1pPr>
              <a:defRPr sz="9000">
                <a:solidFill>
                  <a:schemeClr val="bg1"/>
                </a:solidFill>
              </a:defRPr>
            </a:lvl1pPr>
          </a:lstStyle>
          <a:p>
            <a:r>
              <a:rPr lang="en-GB"/>
              <a:t>7,500</a:t>
            </a:r>
            <a:endParaRPr lang="en-US"/>
          </a:p>
        </p:txBody>
      </p:sp>
      <p:sp>
        <p:nvSpPr>
          <p:cNvPr id="9" name="Text Placeholder 8"/>
          <p:cNvSpPr>
            <a:spLocks noGrp="1"/>
          </p:cNvSpPr>
          <p:nvPr>
            <p:ph type="body" sz="quarter" idx="11" hasCustomPrompt="1"/>
          </p:nvPr>
        </p:nvSpPr>
        <p:spPr>
          <a:xfrm>
            <a:off x="1127698"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10" name="Text Placeholder 8"/>
          <p:cNvSpPr>
            <a:spLocks noGrp="1"/>
          </p:cNvSpPr>
          <p:nvPr>
            <p:ph type="body" sz="quarter" idx="12" hasCustomPrompt="1"/>
          </p:nvPr>
        </p:nvSpPr>
        <p:spPr>
          <a:xfrm>
            <a:off x="6503071"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11" name="Text Placeholder 8"/>
          <p:cNvSpPr>
            <a:spLocks noGrp="1"/>
          </p:cNvSpPr>
          <p:nvPr>
            <p:ph type="body" sz="quarter" idx="13" hasCustomPrompt="1"/>
          </p:nvPr>
        </p:nvSpPr>
        <p:spPr>
          <a:xfrm>
            <a:off x="6503071" y="1411161"/>
            <a:ext cx="4561903" cy="1830704"/>
          </a:xfrm>
        </p:spPr>
        <p:txBody>
          <a:bodyPr anchor="ctr" anchorCtr="0">
            <a:noAutofit/>
          </a:bodyPr>
          <a:lstStyle>
            <a:lvl1pPr>
              <a:lnSpc>
                <a:spcPct val="100000"/>
              </a:lnSpc>
              <a:spcBef>
                <a:spcPts val="0"/>
              </a:spcBef>
              <a:defRPr sz="9000" b="1" i="0" kern="1200" spc="0" baseline="0">
                <a:solidFill>
                  <a:schemeClr val="bg1"/>
                </a:solidFill>
                <a:latin typeface="+mj-lt"/>
              </a:defRPr>
            </a:lvl1pPr>
          </a:lstStyle>
          <a:p>
            <a:pPr lvl="0"/>
            <a:r>
              <a:rPr lang="en-GB"/>
              <a:t>7,500</a:t>
            </a:r>
            <a:endParaRPr lang="en-US"/>
          </a:p>
        </p:txBody>
      </p:sp>
    </p:spTree>
    <p:extLst>
      <p:ext uri="{BB962C8B-B14F-4D97-AF65-F5344CB8AC3E}">
        <p14:creationId xmlns:p14="http://schemas.microsoft.com/office/powerpoint/2010/main" val="3053541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stats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7697" y="1419175"/>
            <a:ext cx="4561755" cy="1830413"/>
          </a:xfrm>
        </p:spPr>
        <p:txBody>
          <a:bodyPr>
            <a:normAutofit/>
          </a:bodyPr>
          <a:lstStyle>
            <a:lvl1pPr>
              <a:defRPr sz="9000">
                <a:solidFill>
                  <a:schemeClr val="bg1"/>
                </a:solidFill>
              </a:defRPr>
            </a:lvl1pPr>
          </a:lstStyle>
          <a:p>
            <a:r>
              <a:rPr lang="en-GB"/>
              <a:t>7,500</a:t>
            </a:r>
            <a:endParaRPr lang="en-US"/>
          </a:p>
        </p:txBody>
      </p:sp>
      <p:sp>
        <p:nvSpPr>
          <p:cNvPr id="9" name="Text Placeholder 8"/>
          <p:cNvSpPr>
            <a:spLocks noGrp="1"/>
          </p:cNvSpPr>
          <p:nvPr>
            <p:ph type="body" sz="quarter" idx="11" hasCustomPrompt="1"/>
          </p:nvPr>
        </p:nvSpPr>
        <p:spPr>
          <a:xfrm>
            <a:off x="1127698"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10" name="Text Placeholder 8"/>
          <p:cNvSpPr>
            <a:spLocks noGrp="1"/>
          </p:cNvSpPr>
          <p:nvPr>
            <p:ph type="body" sz="quarter" idx="12" hasCustomPrompt="1"/>
          </p:nvPr>
        </p:nvSpPr>
        <p:spPr>
          <a:xfrm>
            <a:off x="6503071"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7" name="Text Placeholder 8"/>
          <p:cNvSpPr>
            <a:spLocks noGrp="1"/>
          </p:cNvSpPr>
          <p:nvPr>
            <p:ph type="body" sz="quarter" idx="13" hasCustomPrompt="1"/>
          </p:nvPr>
        </p:nvSpPr>
        <p:spPr>
          <a:xfrm>
            <a:off x="6503071" y="1411161"/>
            <a:ext cx="4561903" cy="1830704"/>
          </a:xfrm>
        </p:spPr>
        <p:txBody>
          <a:bodyPr anchor="ctr" anchorCtr="0">
            <a:noAutofit/>
          </a:bodyPr>
          <a:lstStyle>
            <a:lvl1pPr>
              <a:lnSpc>
                <a:spcPct val="100000"/>
              </a:lnSpc>
              <a:spcBef>
                <a:spcPts val="0"/>
              </a:spcBef>
              <a:defRPr sz="9000" b="1" i="0" kern="1200" spc="0" baseline="0">
                <a:solidFill>
                  <a:schemeClr val="bg1"/>
                </a:solidFill>
                <a:latin typeface="+mj-lt"/>
              </a:defRPr>
            </a:lvl1pPr>
          </a:lstStyle>
          <a:p>
            <a:pPr lvl="0"/>
            <a:r>
              <a:rPr lang="en-GB"/>
              <a:t>7,500</a:t>
            </a:r>
            <a:endParaRPr lang="en-US"/>
          </a:p>
        </p:txBody>
      </p:sp>
    </p:spTree>
    <p:extLst>
      <p:ext uri="{BB962C8B-B14F-4D97-AF65-F5344CB8AC3E}">
        <p14:creationId xmlns:p14="http://schemas.microsoft.com/office/powerpoint/2010/main" val="5369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Car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descr="UKYouth 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532" y="2297085"/>
            <a:ext cx="5618936" cy="997906"/>
          </a:xfrm>
          <a:prstGeom prst="rect">
            <a:avLst/>
          </a:prstGeom>
        </p:spPr>
      </p:pic>
      <p:sp>
        <p:nvSpPr>
          <p:cNvPr id="5" name="TextBox 4"/>
          <p:cNvSpPr txBox="1"/>
          <p:nvPr/>
        </p:nvSpPr>
        <p:spPr>
          <a:xfrm>
            <a:off x="1953228" y="4699246"/>
            <a:ext cx="8285544" cy="646331"/>
          </a:xfrm>
          <a:prstGeom prst="rect">
            <a:avLst/>
          </a:prstGeom>
          <a:noFill/>
        </p:spPr>
        <p:txBody>
          <a:bodyPr wrap="square" numCol="3" spcCol="180000" rtlCol="0">
            <a:spAutoFit/>
          </a:bodyPr>
          <a:lstStyle/>
          <a:p>
            <a:pPr algn="ctr"/>
            <a:r>
              <a:rPr lang="en-US" sz="1800" spc="120" err="1">
                <a:solidFill>
                  <a:schemeClr val="bg1"/>
                </a:solidFill>
              </a:rPr>
              <a:t>ukyouth.org</a:t>
            </a:r>
            <a:endParaRPr lang="en-US" sz="1800" u="sng" spc="120">
              <a:solidFill>
                <a:srgbClr val="FFFFFF"/>
              </a:solidFill>
            </a:endParaRPr>
          </a:p>
          <a:p>
            <a:pPr algn="ctr"/>
            <a:r>
              <a:rPr lang="en-US" sz="1800" u="none" spc="120">
                <a:solidFill>
                  <a:srgbClr val="FFFFFF"/>
                </a:solidFill>
              </a:rPr>
              <a:t>info@ukyouth.org</a:t>
            </a:r>
          </a:p>
          <a:p>
            <a:pPr algn="ctr"/>
            <a:r>
              <a:rPr lang="en-US" sz="1800" spc="120">
                <a:solidFill>
                  <a:schemeClr val="bg1"/>
                </a:solidFill>
              </a:rPr>
              <a:t>0208 3137 3810</a:t>
            </a:r>
          </a:p>
        </p:txBody>
      </p:sp>
      <p:sp>
        <p:nvSpPr>
          <p:cNvPr id="6" name="TextBox 5"/>
          <p:cNvSpPr txBox="1"/>
          <p:nvPr/>
        </p:nvSpPr>
        <p:spPr>
          <a:xfrm>
            <a:off x="1154576" y="3649729"/>
            <a:ext cx="9882848" cy="646331"/>
          </a:xfrm>
          <a:prstGeom prst="rect">
            <a:avLst/>
          </a:prstGeom>
          <a:noFill/>
        </p:spPr>
        <p:txBody>
          <a:bodyPr wrap="square" rtlCol="0">
            <a:spAutoFit/>
          </a:bodyPr>
          <a:lstStyle/>
          <a:p>
            <a:pPr algn="ctr"/>
            <a:r>
              <a:rPr lang="en-US" sz="3600" b="1">
                <a:solidFill>
                  <a:srgbClr val="FFFFFF"/>
                </a:solidFill>
              </a:rPr>
              <a:t>Thank</a:t>
            </a:r>
            <a:r>
              <a:rPr lang="en-US" sz="3600" b="1" baseline="0">
                <a:solidFill>
                  <a:srgbClr val="FFFFFF"/>
                </a:solidFill>
              </a:rPr>
              <a:t> You</a:t>
            </a:r>
            <a:endParaRPr lang="en-US" sz="3600" b="1">
              <a:solidFill>
                <a:srgbClr val="FFFFFF"/>
              </a:solidFill>
            </a:endParaRPr>
          </a:p>
        </p:txBody>
      </p:sp>
    </p:spTree>
    <p:extLst>
      <p:ext uri="{BB962C8B-B14F-4D97-AF65-F5344CB8AC3E}">
        <p14:creationId xmlns:p14="http://schemas.microsoft.com/office/powerpoint/2010/main" val="3039500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31212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Quote Warm">
    <p:bg>
      <p:bgPr>
        <a:blipFill rotWithShape="1">
          <a:blip r:embed="rId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1365250" y="5041727"/>
            <a:ext cx="9461500" cy="678179"/>
          </a:xfrm>
          <a:prstGeom prst="rect">
            <a:avLst/>
          </a:prstGeom>
          <a:noFill/>
          <a:ln>
            <a:noFill/>
          </a:ln>
        </p:spPr>
        <p:txBody>
          <a:bodyPr lIns="91425" tIns="91425" rIns="91425" bIns="91425" anchor="t" anchorCtr="0"/>
          <a:lstStyle>
            <a:lvl1pPr marL="0" marR="0" lvl="0" indent="0" algn="r" rtl="0">
              <a:lnSpc>
                <a:spcPct val="130000"/>
              </a:lnSpc>
              <a:spcBef>
                <a:spcPts val="0"/>
              </a:spcBef>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1pPr>
            <a:lvl2pPr marL="0" marR="0" lvl="1" indent="0" algn="r" rtl="0">
              <a:lnSpc>
                <a:spcPct val="130000"/>
              </a:lnSpc>
              <a:spcBef>
                <a:spcPts val="0"/>
              </a:spcBef>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0" marR="0" lvl="2" indent="0" algn="r" rtl="0">
              <a:lnSpc>
                <a:spcPct val="130000"/>
              </a:lnSpc>
              <a:spcBef>
                <a:spcPts val="0"/>
              </a:spcBef>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0" marR="0" lvl="3" indent="0" algn="r" rtl="0">
              <a:lnSpc>
                <a:spcPct val="130000"/>
              </a:lnSpc>
              <a:spcBef>
                <a:spcPts val="0"/>
              </a:spcBef>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0" marR="0" lvl="4" indent="0" algn="r" rtl="0">
              <a:lnSpc>
                <a:spcPct val="130000"/>
              </a:lnSpc>
              <a:spcBef>
                <a:spcPts val="0"/>
              </a:spcBef>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3017520" marR="0" lvl="5" indent="-12192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6pPr>
            <a:lvl7pPr marL="3566160" marR="0" lvl="6" indent="-12192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7pPr>
            <a:lvl8pPr marL="4114800" marR="0" lvl="7" indent="-12192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8pPr>
            <a:lvl9pPr marL="4663440" marR="0" lvl="8" indent="-12192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txBox="1">
            <a:spLocks noGrp="1"/>
          </p:cNvSpPr>
          <p:nvPr>
            <p:ph type="title"/>
          </p:nvPr>
        </p:nvSpPr>
        <p:spPr>
          <a:xfrm>
            <a:off x="1154577" y="750455"/>
            <a:ext cx="9882847" cy="4291271"/>
          </a:xfrm>
          <a:prstGeom prst="rect">
            <a:avLst/>
          </a:prstGeom>
          <a:noFill/>
          <a:ln>
            <a:noFill/>
          </a:ln>
        </p:spPr>
        <p:txBody>
          <a:bodyPr lIns="91425" tIns="91425" rIns="91425" bIns="91425" anchor="ctr" anchorCtr="0"/>
          <a:lstStyle>
            <a:lvl1pPr marL="0" marR="0" lvl="0" indent="0" algn="ctr" rtl="0">
              <a:lnSpc>
                <a:spcPct val="130000"/>
              </a:lnSpc>
              <a:spcBef>
                <a:spcPts val="0"/>
              </a:spcBef>
              <a:buClr>
                <a:schemeClr val="lt2"/>
              </a:buClr>
              <a:buFont typeface="Century Gothic"/>
              <a:buNone/>
              <a:defRPr sz="2760" b="1" i="0" u="none" strike="noStrike" cap="none">
                <a:solidFill>
                  <a:schemeClr val="lt2"/>
                </a:solidFill>
                <a:latin typeface="Century Gothic"/>
                <a:ea typeface="Century Gothic"/>
                <a:cs typeface="Century Gothic"/>
                <a:sym typeface="Century Gothic"/>
              </a:defRPr>
            </a:lvl1pPr>
            <a:lvl2pPr lvl="1" indent="0">
              <a:spcBef>
                <a:spcPts val="0"/>
              </a:spcBef>
              <a:buNone/>
              <a:defRPr sz="2160"/>
            </a:lvl2pPr>
            <a:lvl3pPr lvl="2" indent="0">
              <a:spcBef>
                <a:spcPts val="0"/>
              </a:spcBef>
              <a:buNone/>
              <a:defRPr sz="2160"/>
            </a:lvl3pPr>
            <a:lvl4pPr lvl="3" indent="0">
              <a:spcBef>
                <a:spcPts val="0"/>
              </a:spcBef>
              <a:buNone/>
              <a:defRPr sz="2160"/>
            </a:lvl4pPr>
            <a:lvl5pPr lvl="4" indent="0">
              <a:spcBef>
                <a:spcPts val="0"/>
              </a:spcBef>
              <a:buNone/>
              <a:defRPr sz="2160"/>
            </a:lvl5pPr>
            <a:lvl6pPr lvl="5" indent="0">
              <a:spcBef>
                <a:spcPts val="0"/>
              </a:spcBef>
              <a:buNone/>
              <a:defRPr sz="2160"/>
            </a:lvl6pPr>
            <a:lvl7pPr lvl="6" indent="0">
              <a:spcBef>
                <a:spcPts val="0"/>
              </a:spcBef>
              <a:buNone/>
              <a:defRPr sz="2160"/>
            </a:lvl7pPr>
            <a:lvl8pPr lvl="7" indent="0">
              <a:spcBef>
                <a:spcPts val="0"/>
              </a:spcBef>
              <a:buNone/>
              <a:defRPr sz="2160"/>
            </a:lvl8pPr>
            <a:lvl9pPr lvl="8" indent="0">
              <a:spcBef>
                <a:spcPts val="0"/>
              </a:spcBef>
              <a:buNone/>
              <a:defRPr sz="2160"/>
            </a:lvl9pPr>
          </a:lstStyle>
          <a:p>
            <a:endParaRPr/>
          </a:p>
        </p:txBody>
      </p:sp>
    </p:spTree>
    <p:extLst>
      <p:ext uri="{BB962C8B-B14F-4D97-AF65-F5344CB8AC3E}">
        <p14:creationId xmlns:p14="http://schemas.microsoft.com/office/powerpoint/2010/main" val="1736405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54576" y="4214092"/>
            <a:ext cx="9882848" cy="1182254"/>
          </a:xfrm>
        </p:spPr>
        <p:txBody>
          <a:bodyPr>
            <a:normAutofit/>
          </a:bodyPr>
          <a:lstStyle>
            <a:lvl1pPr marL="0" indent="0" algn="ctr">
              <a:buNone/>
              <a:defRPr sz="3600" b="1" i="0" spc="120">
                <a:solidFill>
                  <a:schemeClr val="bg2"/>
                </a:solidFill>
                <a:latin typeface="Century Gothic"/>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GB"/>
              <a:t>Title Slide</a:t>
            </a:r>
            <a:endParaRPr lang="en-US"/>
          </a:p>
        </p:txBody>
      </p:sp>
      <p:pic>
        <p:nvPicPr>
          <p:cNvPr id="10" name="Picture 9" descr="UKYouth 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6532" y="2297085"/>
            <a:ext cx="5618936" cy="997906"/>
          </a:xfrm>
          <a:prstGeom prst="rect">
            <a:avLst/>
          </a:prstGeom>
        </p:spPr>
      </p:pic>
    </p:spTree>
    <p:extLst>
      <p:ext uri="{BB962C8B-B14F-4D97-AF65-F5344CB8AC3E}">
        <p14:creationId xmlns:p14="http://schemas.microsoft.com/office/powerpoint/2010/main" val="1309577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Copy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750457"/>
            <a:ext cx="9882848" cy="1143000"/>
          </a:xfrm>
        </p:spPr>
        <p:txBody>
          <a:bodyPr/>
          <a:lstStyle/>
          <a:p>
            <a:r>
              <a:rPr lang="en-GB"/>
              <a:t>Body Copy Warm</a:t>
            </a:r>
            <a:endParaRPr lang="en-US"/>
          </a:p>
        </p:txBody>
      </p:sp>
      <p:sp>
        <p:nvSpPr>
          <p:cNvPr id="10" name="Text Placeholder 4"/>
          <p:cNvSpPr>
            <a:spLocks noGrp="1"/>
          </p:cNvSpPr>
          <p:nvPr>
            <p:ph type="body" sz="quarter" idx="10"/>
          </p:nvPr>
        </p:nvSpPr>
        <p:spPr>
          <a:xfrm>
            <a:off x="1154576" y="2196091"/>
            <a:ext cx="9882848" cy="3523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69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dy Copy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750457"/>
            <a:ext cx="9882848" cy="1143000"/>
          </a:xfrm>
        </p:spPr>
        <p:txBody>
          <a:bodyPr/>
          <a:lstStyle/>
          <a:p>
            <a:r>
              <a:rPr lang="en-GB"/>
              <a:t>Body Copy Warm</a:t>
            </a:r>
            <a:endParaRPr lang="en-US"/>
          </a:p>
        </p:txBody>
      </p:sp>
      <p:sp>
        <p:nvSpPr>
          <p:cNvPr id="10" name="Text Placeholder 4"/>
          <p:cNvSpPr>
            <a:spLocks noGrp="1"/>
          </p:cNvSpPr>
          <p:nvPr>
            <p:ph type="body" sz="quarter" idx="10"/>
          </p:nvPr>
        </p:nvSpPr>
        <p:spPr>
          <a:xfrm>
            <a:off x="1154576" y="2196091"/>
            <a:ext cx="9882848" cy="3523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4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Copy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750457"/>
            <a:ext cx="9882848" cy="1143000"/>
          </a:xfrm>
        </p:spPr>
        <p:txBody>
          <a:bodyPr/>
          <a:lstStyle>
            <a:lvl1pPr>
              <a:defRPr>
                <a:solidFill>
                  <a:schemeClr val="accent5"/>
                </a:solidFill>
              </a:defRPr>
            </a:lvl1pPr>
          </a:lstStyle>
          <a:p>
            <a:r>
              <a:rPr lang="en-GB"/>
              <a:t>Body Copy Cool</a:t>
            </a:r>
            <a:endParaRPr lang="en-US"/>
          </a:p>
        </p:txBody>
      </p:sp>
      <p:sp>
        <p:nvSpPr>
          <p:cNvPr id="5" name="Text Placeholder 4"/>
          <p:cNvSpPr>
            <a:spLocks noGrp="1"/>
          </p:cNvSpPr>
          <p:nvPr>
            <p:ph type="body"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497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54576" y="750457"/>
            <a:ext cx="9882848" cy="1143000"/>
          </a:xfrm>
        </p:spPr>
        <p:txBody>
          <a:bodyPr/>
          <a:lstStyle>
            <a:lvl1pPr>
              <a:defRPr>
                <a:solidFill>
                  <a:schemeClr val="accent2"/>
                </a:solidFill>
              </a:defRPr>
            </a:lvl1pPr>
          </a:lstStyle>
          <a:p>
            <a:r>
              <a:rPr lang="en-GB"/>
              <a:t>Bullets Warm</a:t>
            </a:r>
            <a:endParaRPr lang="en-US"/>
          </a:p>
        </p:txBody>
      </p:sp>
      <p:sp>
        <p:nvSpPr>
          <p:cNvPr id="5" name="Text Placeholder 7"/>
          <p:cNvSpPr>
            <a:spLocks noGrp="1"/>
          </p:cNvSpPr>
          <p:nvPr>
            <p:ph type="body" sz="quarter" idx="10"/>
          </p:nvPr>
        </p:nvSpPr>
        <p:spPr>
          <a:xfrm>
            <a:off x="1154576" y="2196091"/>
            <a:ext cx="9882848" cy="3523817"/>
          </a:xfrm>
        </p:spPr>
        <p:txBody>
          <a:bodyPr>
            <a:noAutofit/>
          </a:bodyPr>
          <a:lstStyle>
            <a:lvl1pPr marL="411480" indent="-411480" algn="l">
              <a:buClr>
                <a:schemeClr val="accent2"/>
              </a:buClr>
              <a:buFont typeface="Arial"/>
              <a:buChar char="•"/>
              <a:defRPr sz="2400">
                <a:solidFill>
                  <a:schemeClr val="tx2"/>
                </a:solidFill>
              </a:defRPr>
            </a:lvl1pPr>
            <a:lvl2pPr marL="411480" indent="-411480" algn="l">
              <a:buClr>
                <a:schemeClr val="accent2"/>
              </a:buClr>
              <a:buFont typeface="Arial"/>
              <a:buChar char="•"/>
              <a:defRPr sz="2400">
                <a:solidFill>
                  <a:schemeClr val="tx2"/>
                </a:solidFill>
              </a:defRPr>
            </a:lvl2pPr>
            <a:lvl3pPr marL="411480" indent="-411480" algn="l">
              <a:buClr>
                <a:schemeClr val="accent2"/>
              </a:buClr>
              <a:buFont typeface="Arial"/>
              <a:buChar char="•"/>
              <a:defRPr sz="2400">
                <a:solidFill>
                  <a:schemeClr val="tx2"/>
                </a:solidFill>
              </a:defRPr>
            </a:lvl3pPr>
            <a:lvl4pPr marL="411480" indent="-411480" algn="l">
              <a:buClr>
                <a:schemeClr val="accent2"/>
              </a:buClr>
              <a:buFont typeface="Arial"/>
              <a:buChar char="•"/>
              <a:defRPr sz="2400">
                <a:solidFill>
                  <a:schemeClr val="tx2"/>
                </a:solidFill>
              </a:defRPr>
            </a:lvl4pPr>
            <a:lvl5pPr marL="411480" indent="-411480" algn="l">
              <a:buClr>
                <a:schemeClr val="accent2"/>
              </a:buClr>
              <a:buFont typeface="Arial"/>
              <a:buChar cha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7134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54576" y="750457"/>
            <a:ext cx="9882848" cy="1143000"/>
          </a:xfrm>
        </p:spPr>
        <p:txBody>
          <a:bodyPr/>
          <a:lstStyle>
            <a:lvl1pPr>
              <a:defRPr>
                <a:solidFill>
                  <a:schemeClr val="accent5"/>
                </a:solidFill>
              </a:defRPr>
            </a:lvl1pPr>
          </a:lstStyle>
          <a:p>
            <a:r>
              <a:rPr lang="en-GB"/>
              <a:t>Bullets Cool</a:t>
            </a:r>
            <a:endParaRPr lang="en-US"/>
          </a:p>
        </p:txBody>
      </p:sp>
      <p:sp>
        <p:nvSpPr>
          <p:cNvPr id="8" name="Text Placeholder 7"/>
          <p:cNvSpPr>
            <a:spLocks noGrp="1"/>
          </p:cNvSpPr>
          <p:nvPr>
            <p:ph type="body" sz="quarter" idx="10"/>
          </p:nvPr>
        </p:nvSpPr>
        <p:spPr/>
        <p:txBody>
          <a:bodyPr>
            <a:noAutofit/>
          </a:bodyPr>
          <a:lstStyle>
            <a:lvl1pPr marL="411480" indent="-411480" algn="l">
              <a:buClr>
                <a:schemeClr val="accent5"/>
              </a:buClr>
              <a:buFont typeface="Arial"/>
              <a:buChar char="•"/>
              <a:defRPr sz="2400">
                <a:solidFill>
                  <a:schemeClr val="tx2"/>
                </a:solidFill>
              </a:defRPr>
            </a:lvl1pPr>
            <a:lvl2pPr marL="411480" indent="-411480" algn="l">
              <a:buClr>
                <a:schemeClr val="accent5"/>
              </a:buClr>
              <a:buFont typeface="Arial"/>
              <a:buChar char="•"/>
              <a:defRPr sz="2400">
                <a:solidFill>
                  <a:schemeClr val="tx2"/>
                </a:solidFill>
              </a:defRPr>
            </a:lvl2pPr>
            <a:lvl3pPr marL="411480" indent="-411480" algn="l">
              <a:buClr>
                <a:schemeClr val="accent5"/>
              </a:buClr>
              <a:buFont typeface="Arial"/>
              <a:buChar char="•"/>
              <a:defRPr sz="2400">
                <a:solidFill>
                  <a:schemeClr val="tx2"/>
                </a:solidFill>
              </a:defRPr>
            </a:lvl3pPr>
            <a:lvl4pPr marL="411480" indent="-411480" algn="l">
              <a:buClr>
                <a:schemeClr val="accent5"/>
              </a:buClr>
              <a:buFont typeface="Arial"/>
              <a:buChar char="•"/>
              <a:defRPr sz="2400">
                <a:solidFill>
                  <a:schemeClr val="tx2"/>
                </a:solidFill>
              </a:defRPr>
            </a:lvl4pPr>
            <a:lvl5pPr marL="411480" indent="-411480" algn="l">
              <a:buClr>
                <a:schemeClr val="accent5"/>
              </a:buClr>
              <a:buFont typeface="Arial"/>
              <a:buChar cha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517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s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2503125"/>
            <a:ext cx="9882848" cy="1464115"/>
          </a:xfrm>
        </p:spPr>
        <p:txBody>
          <a:bodyPr/>
          <a:lstStyle>
            <a:lvl1pPr>
              <a:defRPr>
                <a:solidFill>
                  <a:schemeClr val="bg1"/>
                </a:solidFill>
              </a:defRPr>
            </a:lvl1pPr>
          </a:lstStyle>
          <a:p>
            <a:r>
              <a:rPr lang="en-GB"/>
              <a:t>Single Line Section</a:t>
            </a:r>
            <a:endParaRPr lang="en-US"/>
          </a:p>
        </p:txBody>
      </p:sp>
      <p:sp>
        <p:nvSpPr>
          <p:cNvPr id="4" name="Rectangle 3"/>
          <p:cNvSpPr/>
          <p:nvPr userDrawn="1"/>
        </p:nvSpPr>
        <p:spPr>
          <a:xfrm>
            <a:off x="5785768" y="2503125"/>
            <a:ext cx="620464" cy="1175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889159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2503125"/>
            <a:ext cx="9882848" cy="1464115"/>
          </a:xfrm>
        </p:spPr>
        <p:txBody>
          <a:bodyPr/>
          <a:lstStyle>
            <a:lvl1pPr>
              <a:defRPr>
                <a:solidFill>
                  <a:schemeClr val="bg1"/>
                </a:solidFill>
              </a:defRPr>
            </a:lvl1pPr>
          </a:lstStyle>
          <a:p>
            <a:r>
              <a:rPr lang="en-GB"/>
              <a:t>Single Line Section</a:t>
            </a:r>
            <a:endParaRPr lang="en-US"/>
          </a:p>
        </p:txBody>
      </p:sp>
      <p:sp>
        <p:nvSpPr>
          <p:cNvPr id="4" name="Rectangle 3"/>
          <p:cNvSpPr/>
          <p:nvPr userDrawn="1"/>
        </p:nvSpPr>
        <p:spPr>
          <a:xfrm>
            <a:off x="5785768" y="2503125"/>
            <a:ext cx="620464" cy="1175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256819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365251" y="5041728"/>
            <a:ext cx="9461500" cy="678180"/>
          </a:xfrm>
        </p:spPr>
        <p:txBody>
          <a:bodyPr/>
          <a:lstStyle>
            <a:lvl1pPr algn="r">
              <a:spcBef>
                <a:spcPts val="0"/>
              </a:spcBef>
              <a:defRPr b="0" i="0" kern="1200" baseline="0">
                <a:solidFill>
                  <a:schemeClr val="bg1"/>
                </a:solidFill>
                <a:latin typeface="+mn-lt"/>
              </a:defRPr>
            </a:lvl1pPr>
            <a:lvl2pPr algn="r">
              <a:spcBef>
                <a:spcPts val="0"/>
              </a:spcBef>
              <a:defRPr b="0" i="0" kern="1200">
                <a:solidFill>
                  <a:schemeClr val="bg1"/>
                </a:solidFill>
                <a:latin typeface="+mn-lt"/>
              </a:defRPr>
            </a:lvl2pPr>
            <a:lvl3pPr algn="r">
              <a:spcBef>
                <a:spcPts val="0"/>
              </a:spcBef>
              <a:defRPr b="0" i="0" kern="1200">
                <a:solidFill>
                  <a:schemeClr val="bg1"/>
                </a:solidFill>
                <a:latin typeface="+mn-lt"/>
              </a:defRPr>
            </a:lvl3pPr>
            <a:lvl4pPr algn="r">
              <a:spcBef>
                <a:spcPts val="0"/>
              </a:spcBef>
              <a:defRPr b="0" i="0" kern="1200">
                <a:solidFill>
                  <a:schemeClr val="bg1"/>
                </a:solidFill>
                <a:latin typeface="+mn-lt"/>
              </a:defRPr>
            </a:lvl4pPr>
            <a:lvl5pPr algn="r">
              <a:spcBef>
                <a:spcPts val="0"/>
              </a:spcBef>
              <a:defRPr b="0" i="0" kern="1200">
                <a:solidFill>
                  <a:schemeClr val="bg1"/>
                </a:solidFill>
                <a:latin typeface="+mn-lt"/>
              </a:defRPr>
            </a:lvl5pPr>
          </a:lstStyle>
          <a:p>
            <a:pPr lvl="0"/>
            <a:r>
              <a:rPr lang="en-GB"/>
              <a:t>Insert name here</a:t>
            </a:r>
          </a:p>
        </p:txBody>
      </p:sp>
      <p:sp>
        <p:nvSpPr>
          <p:cNvPr id="13" name="Title 12"/>
          <p:cNvSpPr>
            <a:spLocks noGrp="1"/>
          </p:cNvSpPr>
          <p:nvPr>
            <p:ph type="title" hasCustomPrompt="1"/>
          </p:nvPr>
        </p:nvSpPr>
        <p:spPr>
          <a:xfrm>
            <a:off x="1154576" y="750457"/>
            <a:ext cx="9882848" cy="4291271"/>
          </a:xfrm>
        </p:spPr>
        <p:txBody>
          <a:bodyPr>
            <a:normAutofit/>
          </a:bodyPr>
          <a:lstStyle>
            <a:lvl1pPr>
              <a:lnSpc>
                <a:spcPct val="130000"/>
              </a:lnSpc>
              <a:defRPr sz="2760" spc="120">
                <a:solidFill>
                  <a:schemeClr val="bg2"/>
                </a:solidFill>
              </a:defRPr>
            </a:lvl1pPr>
          </a:lstStyle>
          <a:p>
            <a:r>
              <a:rPr lang="en-GB"/>
              <a:t>“Insert a quote here”</a:t>
            </a:r>
            <a:endParaRPr lang="en-US"/>
          </a:p>
        </p:txBody>
      </p:sp>
    </p:spTree>
    <p:extLst>
      <p:ext uri="{BB962C8B-B14F-4D97-AF65-F5344CB8AC3E}">
        <p14:creationId xmlns:p14="http://schemas.microsoft.com/office/powerpoint/2010/main" val="1535869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Full blee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761651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365251" y="5041728"/>
            <a:ext cx="9461500" cy="678180"/>
          </a:xfrm>
        </p:spPr>
        <p:txBody>
          <a:bodyPr/>
          <a:lstStyle>
            <a:lvl1pPr algn="r">
              <a:spcBef>
                <a:spcPts val="0"/>
              </a:spcBef>
              <a:defRPr b="0" i="0" kern="1200" baseline="0">
                <a:solidFill>
                  <a:schemeClr val="bg1"/>
                </a:solidFill>
                <a:latin typeface="+mn-lt"/>
              </a:defRPr>
            </a:lvl1pPr>
            <a:lvl2pPr algn="r">
              <a:spcBef>
                <a:spcPts val="0"/>
              </a:spcBef>
              <a:defRPr b="0" i="0" kern="1200">
                <a:solidFill>
                  <a:schemeClr val="bg1"/>
                </a:solidFill>
                <a:latin typeface="+mn-lt"/>
              </a:defRPr>
            </a:lvl2pPr>
            <a:lvl3pPr algn="r">
              <a:spcBef>
                <a:spcPts val="0"/>
              </a:spcBef>
              <a:defRPr b="0" i="0" kern="1200">
                <a:solidFill>
                  <a:schemeClr val="bg1"/>
                </a:solidFill>
                <a:latin typeface="+mn-lt"/>
              </a:defRPr>
            </a:lvl3pPr>
            <a:lvl4pPr algn="r">
              <a:spcBef>
                <a:spcPts val="0"/>
              </a:spcBef>
              <a:defRPr b="0" i="0" kern="1200">
                <a:solidFill>
                  <a:schemeClr val="bg1"/>
                </a:solidFill>
                <a:latin typeface="+mn-lt"/>
              </a:defRPr>
            </a:lvl4pPr>
            <a:lvl5pPr algn="r">
              <a:spcBef>
                <a:spcPts val="0"/>
              </a:spcBef>
              <a:defRPr b="0" i="0" kern="1200">
                <a:solidFill>
                  <a:schemeClr val="bg1"/>
                </a:solidFill>
                <a:latin typeface="+mn-lt"/>
              </a:defRPr>
            </a:lvl5pPr>
          </a:lstStyle>
          <a:p>
            <a:pPr lvl="0"/>
            <a:r>
              <a:rPr lang="en-GB"/>
              <a:t>Insert name here</a:t>
            </a:r>
          </a:p>
        </p:txBody>
      </p:sp>
      <p:sp>
        <p:nvSpPr>
          <p:cNvPr id="13" name="Title 12"/>
          <p:cNvSpPr>
            <a:spLocks noGrp="1"/>
          </p:cNvSpPr>
          <p:nvPr>
            <p:ph type="title" hasCustomPrompt="1"/>
          </p:nvPr>
        </p:nvSpPr>
        <p:spPr>
          <a:xfrm>
            <a:off x="1154576" y="750457"/>
            <a:ext cx="9882848" cy="4291271"/>
          </a:xfrm>
        </p:spPr>
        <p:txBody>
          <a:bodyPr>
            <a:normAutofit/>
          </a:bodyPr>
          <a:lstStyle>
            <a:lvl1pPr>
              <a:lnSpc>
                <a:spcPct val="130000"/>
              </a:lnSpc>
              <a:defRPr sz="2760" spc="120">
                <a:solidFill>
                  <a:schemeClr val="bg2"/>
                </a:solidFill>
              </a:defRPr>
            </a:lvl1pPr>
          </a:lstStyle>
          <a:p>
            <a:r>
              <a:rPr lang="en-GB"/>
              <a:t>“Insert a quote here”</a:t>
            </a:r>
            <a:endParaRPr lang="en-US"/>
          </a:p>
        </p:txBody>
      </p:sp>
    </p:spTree>
    <p:extLst>
      <p:ext uri="{BB962C8B-B14F-4D97-AF65-F5344CB8AC3E}">
        <p14:creationId xmlns:p14="http://schemas.microsoft.com/office/powerpoint/2010/main" val="1782960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Stat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5486" y="1193935"/>
            <a:ext cx="3512229" cy="1886465"/>
          </a:xfrm>
        </p:spPr>
        <p:txBody>
          <a:bodyPr>
            <a:noAutofit/>
          </a:bodyPr>
          <a:lstStyle>
            <a:lvl1pPr>
              <a:defRPr sz="11520" baseline="0">
                <a:solidFill>
                  <a:schemeClr val="bg1"/>
                </a:solidFill>
              </a:defRPr>
            </a:lvl1pPr>
          </a:lstStyle>
          <a:p>
            <a:r>
              <a:rPr lang="en-GB"/>
              <a:t>75%</a:t>
            </a:r>
            <a:endParaRPr lang="en-US"/>
          </a:p>
        </p:txBody>
      </p:sp>
      <p:sp>
        <p:nvSpPr>
          <p:cNvPr id="4" name="Text Placeholder 3"/>
          <p:cNvSpPr>
            <a:spLocks noGrp="1"/>
          </p:cNvSpPr>
          <p:nvPr>
            <p:ph type="body" sz="quarter" idx="10" hasCustomPrompt="1"/>
          </p:nvPr>
        </p:nvSpPr>
        <p:spPr>
          <a:xfrm>
            <a:off x="3870003" y="3088464"/>
            <a:ext cx="4462579" cy="1822188"/>
          </a:xfrm>
        </p:spPr>
        <p:txBody>
          <a:bodyPr>
            <a:normAutofit/>
          </a:bodyPr>
          <a:lstStyle>
            <a:lvl1pPr>
              <a:spcBef>
                <a:spcPts val="0"/>
              </a:spcBef>
              <a:defRPr lang="en-US" sz="2760" b="1" i="0" spc="0" baseline="0" smtClean="0">
                <a:solidFill>
                  <a:schemeClr val="bg1"/>
                </a:solidFill>
                <a:latin typeface="Century Gothic"/>
              </a:defRPr>
            </a:lvl1pPr>
          </a:lstStyle>
          <a:p>
            <a:pPr lvl="0"/>
            <a:r>
              <a:rPr lang="en-US"/>
              <a:t>UK Youth volunteers</a:t>
            </a:r>
          </a:p>
          <a:p>
            <a:pPr lvl="0"/>
            <a:r>
              <a:rPr lang="en-US"/>
              <a:t>also run social enterprises  </a:t>
            </a:r>
          </a:p>
        </p:txBody>
      </p:sp>
    </p:spTree>
    <p:extLst>
      <p:ext uri="{BB962C8B-B14F-4D97-AF65-F5344CB8AC3E}">
        <p14:creationId xmlns:p14="http://schemas.microsoft.com/office/powerpoint/2010/main" val="2744626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Stat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5486" y="1193935"/>
            <a:ext cx="3512229" cy="1886465"/>
          </a:xfrm>
        </p:spPr>
        <p:txBody>
          <a:bodyPr>
            <a:noAutofit/>
          </a:bodyPr>
          <a:lstStyle>
            <a:lvl1pPr>
              <a:defRPr sz="11520" baseline="0">
                <a:solidFill>
                  <a:schemeClr val="bg1"/>
                </a:solidFill>
              </a:defRPr>
            </a:lvl1pPr>
          </a:lstStyle>
          <a:p>
            <a:r>
              <a:rPr lang="en-GB"/>
              <a:t>75%</a:t>
            </a:r>
            <a:endParaRPr lang="en-US"/>
          </a:p>
        </p:txBody>
      </p:sp>
      <p:sp>
        <p:nvSpPr>
          <p:cNvPr id="4" name="Text Placeholder 3"/>
          <p:cNvSpPr>
            <a:spLocks noGrp="1"/>
          </p:cNvSpPr>
          <p:nvPr>
            <p:ph type="body" sz="quarter" idx="10" hasCustomPrompt="1"/>
          </p:nvPr>
        </p:nvSpPr>
        <p:spPr>
          <a:xfrm>
            <a:off x="3870003" y="3088464"/>
            <a:ext cx="4462579" cy="1822188"/>
          </a:xfrm>
        </p:spPr>
        <p:txBody>
          <a:bodyPr>
            <a:normAutofit/>
          </a:bodyPr>
          <a:lstStyle>
            <a:lvl1pPr>
              <a:spcBef>
                <a:spcPts val="0"/>
              </a:spcBef>
              <a:defRPr lang="en-US" sz="2760" b="1" i="0" spc="0" baseline="0" smtClean="0">
                <a:solidFill>
                  <a:schemeClr val="bg1"/>
                </a:solidFill>
                <a:latin typeface="Century Gothic"/>
              </a:defRPr>
            </a:lvl1pPr>
          </a:lstStyle>
          <a:p>
            <a:pPr lvl="0"/>
            <a:r>
              <a:rPr lang="en-US"/>
              <a:t>UK Youth volunteers</a:t>
            </a:r>
          </a:p>
          <a:p>
            <a:pPr lvl="0"/>
            <a:r>
              <a:rPr lang="en-US"/>
              <a:t>also run social enterprises  </a:t>
            </a:r>
          </a:p>
        </p:txBody>
      </p:sp>
    </p:spTree>
    <p:extLst>
      <p:ext uri="{BB962C8B-B14F-4D97-AF65-F5344CB8AC3E}">
        <p14:creationId xmlns:p14="http://schemas.microsoft.com/office/powerpoint/2010/main" val="203390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Copy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750457"/>
            <a:ext cx="9882848" cy="1143000"/>
          </a:xfrm>
        </p:spPr>
        <p:txBody>
          <a:bodyPr/>
          <a:lstStyle>
            <a:lvl1pPr>
              <a:defRPr>
                <a:solidFill>
                  <a:schemeClr val="accent5"/>
                </a:solidFill>
              </a:defRPr>
            </a:lvl1pPr>
          </a:lstStyle>
          <a:p>
            <a:r>
              <a:rPr lang="en-GB"/>
              <a:t>Body Copy Cool</a:t>
            </a:r>
            <a:endParaRPr lang="en-US"/>
          </a:p>
        </p:txBody>
      </p:sp>
      <p:sp>
        <p:nvSpPr>
          <p:cNvPr id="5" name="Text Placeholder 4"/>
          <p:cNvSpPr>
            <a:spLocks noGrp="1"/>
          </p:cNvSpPr>
          <p:nvPr>
            <p:ph type="body"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792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stat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7697" y="1419175"/>
            <a:ext cx="4561755" cy="1830413"/>
          </a:xfrm>
        </p:spPr>
        <p:txBody>
          <a:bodyPr>
            <a:normAutofit/>
          </a:bodyPr>
          <a:lstStyle>
            <a:lvl1pPr>
              <a:defRPr sz="9000">
                <a:solidFill>
                  <a:schemeClr val="bg1"/>
                </a:solidFill>
              </a:defRPr>
            </a:lvl1pPr>
          </a:lstStyle>
          <a:p>
            <a:r>
              <a:rPr lang="en-GB"/>
              <a:t>7,500</a:t>
            </a:r>
            <a:endParaRPr lang="en-US"/>
          </a:p>
        </p:txBody>
      </p:sp>
      <p:sp>
        <p:nvSpPr>
          <p:cNvPr id="9" name="Text Placeholder 8"/>
          <p:cNvSpPr>
            <a:spLocks noGrp="1"/>
          </p:cNvSpPr>
          <p:nvPr>
            <p:ph type="body" sz="quarter" idx="11" hasCustomPrompt="1"/>
          </p:nvPr>
        </p:nvSpPr>
        <p:spPr>
          <a:xfrm>
            <a:off x="1127698"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10" name="Text Placeholder 8"/>
          <p:cNvSpPr>
            <a:spLocks noGrp="1"/>
          </p:cNvSpPr>
          <p:nvPr>
            <p:ph type="body" sz="quarter" idx="12" hasCustomPrompt="1"/>
          </p:nvPr>
        </p:nvSpPr>
        <p:spPr>
          <a:xfrm>
            <a:off x="6503071"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11" name="Text Placeholder 8"/>
          <p:cNvSpPr>
            <a:spLocks noGrp="1"/>
          </p:cNvSpPr>
          <p:nvPr>
            <p:ph type="body" sz="quarter" idx="13" hasCustomPrompt="1"/>
          </p:nvPr>
        </p:nvSpPr>
        <p:spPr>
          <a:xfrm>
            <a:off x="6503071" y="1411161"/>
            <a:ext cx="4561903" cy="1830704"/>
          </a:xfrm>
        </p:spPr>
        <p:txBody>
          <a:bodyPr anchor="ctr" anchorCtr="0">
            <a:noAutofit/>
          </a:bodyPr>
          <a:lstStyle>
            <a:lvl1pPr>
              <a:lnSpc>
                <a:spcPct val="100000"/>
              </a:lnSpc>
              <a:spcBef>
                <a:spcPts val="0"/>
              </a:spcBef>
              <a:defRPr sz="9000" b="1" i="0" kern="1200" spc="0" baseline="0">
                <a:solidFill>
                  <a:schemeClr val="bg1"/>
                </a:solidFill>
                <a:latin typeface="+mj-lt"/>
              </a:defRPr>
            </a:lvl1pPr>
          </a:lstStyle>
          <a:p>
            <a:pPr lvl="0"/>
            <a:r>
              <a:rPr lang="en-GB"/>
              <a:t>7,500</a:t>
            </a:r>
            <a:endParaRPr lang="en-US"/>
          </a:p>
        </p:txBody>
      </p:sp>
    </p:spTree>
    <p:extLst>
      <p:ext uri="{BB962C8B-B14F-4D97-AF65-F5344CB8AC3E}">
        <p14:creationId xmlns:p14="http://schemas.microsoft.com/office/powerpoint/2010/main" val="2097956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stats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7697" y="1419175"/>
            <a:ext cx="4561755" cy="1830413"/>
          </a:xfrm>
        </p:spPr>
        <p:txBody>
          <a:bodyPr>
            <a:normAutofit/>
          </a:bodyPr>
          <a:lstStyle>
            <a:lvl1pPr>
              <a:defRPr sz="9000">
                <a:solidFill>
                  <a:schemeClr val="bg1"/>
                </a:solidFill>
              </a:defRPr>
            </a:lvl1pPr>
          </a:lstStyle>
          <a:p>
            <a:r>
              <a:rPr lang="en-GB"/>
              <a:t>7,500</a:t>
            </a:r>
            <a:endParaRPr lang="en-US"/>
          </a:p>
        </p:txBody>
      </p:sp>
      <p:sp>
        <p:nvSpPr>
          <p:cNvPr id="9" name="Text Placeholder 8"/>
          <p:cNvSpPr>
            <a:spLocks noGrp="1"/>
          </p:cNvSpPr>
          <p:nvPr>
            <p:ph type="body" sz="quarter" idx="11" hasCustomPrompt="1"/>
          </p:nvPr>
        </p:nvSpPr>
        <p:spPr>
          <a:xfrm>
            <a:off x="1127698"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10" name="Text Placeholder 8"/>
          <p:cNvSpPr>
            <a:spLocks noGrp="1"/>
          </p:cNvSpPr>
          <p:nvPr>
            <p:ph type="body" sz="quarter" idx="12" hasCustomPrompt="1"/>
          </p:nvPr>
        </p:nvSpPr>
        <p:spPr>
          <a:xfrm>
            <a:off x="6503071"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7" name="Text Placeholder 8"/>
          <p:cNvSpPr>
            <a:spLocks noGrp="1"/>
          </p:cNvSpPr>
          <p:nvPr>
            <p:ph type="body" sz="quarter" idx="13" hasCustomPrompt="1"/>
          </p:nvPr>
        </p:nvSpPr>
        <p:spPr>
          <a:xfrm>
            <a:off x="6503071" y="1411161"/>
            <a:ext cx="4561903" cy="1830704"/>
          </a:xfrm>
        </p:spPr>
        <p:txBody>
          <a:bodyPr anchor="ctr" anchorCtr="0">
            <a:noAutofit/>
          </a:bodyPr>
          <a:lstStyle>
            <a:lvl1pPr>
              <a:lnSpc>
                <a:spcPct val="100000"/>
              </a:lnSpc>
              <a:spcBef>
                <a:spcPts val="0"/>
              </a:spcBef>
              <a:defRPr sz="9000" b="1" i="0" kern="1200" spc="0" baseline="0">
                <a:solidFill>
                  <a:schemeClr val="bg1"/>
                </a:solidFill>
                <a:latin typeface="+mj-lt"/>
              </a:defRPr>
            </a:lvl1pPr>
          </a:lstStyle>
          <a:p>
            <a:pPr lvl="0"/>
            <a:r>
              <a:rPr lang="en-GB"/>
              <a:t>7,500</a:t>
            </a:r>
            <a:endParaRPr lang="en-US"/>
          </a:p>
        </p:txBody>
      </p:sp>
    </p:spTree>
    <p:extLst>
      <p:ext uri="{BB962C8B-B14F-4D97-AF65-F5344CB8AC3E}">
        <p14:creationId xmlns:p14="http://schemas.microsoft.com/office/powerpoint/2010/main" val="1067098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Car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descr="UKYouth 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6532" y="2297085"/>
            <a:ext cx="5618936" cy="997906"/>
          </a:xfrm>
          <a:prstGeom prst="rect">
            <a:avLst/>
          </a:prstGeom>
        </p:spPr>
      </p:pic>
      <p:sp>
        <p:nvSpPr>
          <p:cNvPr id="5" name="TextBox 4"/>
          <p:cNvSpPr txBox="1"/>
          <p:nvPr userDrawn="1"/>
        </p:nvSpPr>
        <p:spPr>
          <a:xfrm>
            <a:off x="1953228" y="4699246"/>
            <a:ext cx="8285544" cy="646331"/>
          </a:xfrm>
          <a:prstGeom prst="rect">
            <a:avLst/>
          </a:prstGeom>
          <a:noFill/>
        </p:spPr>
        <p:txBody>
          <a:bodyPr wrap="square" numCol="3" spcCol="180000" rtlCol="0">
            <a:spAutoFit/>
          </a:bodyPr>
          <a:lstStyle/>
          <a:p>
            <a:pPr algn="ctr"/>
            <a:r>
              <a:rPr lang="en-US" sz="1800" spc="120" err="1">
                <a:solidFill>
                  <a:schemeClr val="bg1"/>
                </a:solidFill>
              </a:rPr>
              <a:t>ukyouth.org</a:t>
            </a:r>
            <a:endParaRPr lang="en-US" sz="1800" u="sng" spc="120">
              <a:solidFill>
                <a:srgbClr val="FFFFFF"/>
              </a:solidFill>
            </a:endParaRPr>
          </a:p>
          <a:p>
            <a:pPr algn="ctr"/>
            <a:r>
              <a:rPr lang="en-US" sz="1800" u="none" spc="120">
                <a:solidFill>
                  <a:srgbClr val="FFFFFF"/>
                </a:solidFill>
              </a:rPr>
              <a:t>info@ukyouth.org</a:t>
            </a:r>
          </a:p>
          <a:p>
            <a:pPr algn="ctr"/>
            <a:r>
              <a:rPr lang="en-US" sz="1800" spc="120">
                <a:solidFill>
                  <a:schemeClr val="bg1"/>
                </a:solidFill>
              </a:rPr>
              <a:t>0208 3137 3810</a:t>
            </a:r>
          </a:p>
        </p:txBody>
      </p:sp>
      <p:sp>
        <p:nvSpPr>
          <p:cNvPr id="6" name="TextBox 5"/>
          <p:cNvSpPr txBox="1"/>
          <p:nvPr userDrawn="1"/>
        </p:nvSpPr>
        <p:spPr>
          <a:xfrm>
            <a:off x="1154576" y="3649729"/>
            <a:ext cx="9882848" cy="646331"/>
          </a:xfrm>
          <a:prstGeom prst="rect">
            <a:avLst/>
          </a:prstGeom>
          <a:noFill/>
        </p:spPr>
        <p:txBody>
          <a:bodyPr wrap="square" rtlCol="0">
            <a:spAutoFit/>
          </a:bodyPr>
          <a:lstStyle/>
          <a:p>
            <a:pPr algn="ctr"/>
            <a:r>
              <a:rPr lang="en-US" sz="3600" b="1">
                <a:solidFill>
                  <a:srgbClr val="FFFFFF"/>
                </a:solidFill>
              </a:rPr>
              <a:t>Thank</a:t>
            </a:r>
            <a:r>
              <a:rPr lang="en-US" sz="3600" b="1" baseline="0">
                <a:solidFill>
                  <a:srgbClr val="FFFFFF"/>
                </a:solidFill>
              </a:rPr>
              <a:t> You</a:t>
            </a:r>
            <a:endParaRPr lang="en-US" sz="3600" b="1">
              <a:solidFill>
                <a:srgbClr val="FFFFFF"/>
              </a:solidFill>
            </a:endParaRPr>
          </a:p>
        </p:txBody>
      </p:sp>
    </p:spTree>
    <p:extLst>
      <p:ext uri="{BB962C8B-B14F-4D97-AF65-F5344CB8AC3E}">
        <p14:creationId xmlns:p14="http://schemas.microsoft.com/office/powerpoint/2010/main" val="884121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15434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subTitle" idx="1"/>
          </p:nvPr>
        </p:nvSpPr>
        <p:spPr>
          <a:xfrm>
            <a:off x="1154576" y="4214092"/>
            <a:ext cx="9882848" cy="1182254"/>
          </a:xfrm>
          <a:prstGeom prst="rect">
            <a:avLst/>
          </a:prstGeom>
          <a:noFill/>
          <a:ln>
            <a:noFill/>
          </a:ln>
        </p:spPr>
        <p:txBody>
          <a:bodyPr spcFirstLastPara="1" wrap="square" lIns="91425" tIns="45700" rIns="91425" bIns="45700" anchor="t" anchorCtr="0">
            <a:noAutofit/>
          </a:bodyPr>
          <a:lstStyle>
            <a:lvl1pPr lvl="0" algn="ctr">
              <a:lnSpc>
                <a:spcPct val="130000"/>
              </a:lnSpc>
              <a:spcBef>
                <a:spcPts val="720"/>
              </a:spcBef>
              <a:spcAft>
                <a:spcPts val="0"/>
              </a:spcAft>
              <a:buClr>
                <a:schemeClr val="lt2"/>
              </a:buClr>
              <a:buSzPts val="3600"/>
              <a:buFont typeface="Century Gothic"/>
              <a:buNone/>
              <a:defRPr sz="3600" b="1" i="0">
                <a:solidFill>
                  <a:schemeClr val="lt2"/>
                </a:solidFill>
                <a:latin typeface="Century Gothic"/>
                <a:ea typeface="Century Gothic"/>
                <a:cs typeface="Century Gothic"/>
                <a:sym typeface="Century Gothic"/>
              </a:defRPr>
            </a:lvl1pPr>
            <a:lvl2pPr lvl="1" algn="ctr">
              <a:lnSpc>
                <a:spcPct val="130000"/>
              </a:lnSpc>
              <a:spcBef>
                <a:spcPts val="360"/>
              </a:spcBef>
              <a:spcAft>
                <a:spcPts val="0"/>
              </a:spcAft>
              <a:buClr>
                <a:srgbClr val="888888"/>
              </a:buClr>
              <a:buSzPts val="1800"/>
              <a:buFont typeface="Avenir"/>
              <a:buNone/>
              <a:defRPr>
                <a:solidFill>
                  <a:srgbClr val="888888"/>
                </a:solidFill>
              </a:defRPr>
            </a:lvl2pPr>
            <a:lvl3pPr lvl="2" algn="ctr">
              <a:lnSpc>
                <a:spcPct val="130000"/>
              </a:lnSpc>
              <a:spcBef>
                <a:spcPts val="360"/>
              </a:spcBef>
              <a:spcAft>
                <a:spcPts val="0"/>
              </a:spcAft>
              <a:buClr>
                <a:srgbClr val="888888"/>
              </a:buClr>
              <a:buSzPts val="1800"/>
              <a:buFont typeface="Avenir"/>
              <a:buNone/>
              <a:defRPr>
                <a:solidFill>
                  <a:srgbClr val="888888"/>
                </a:solidFill>
              </a:defRPr>
            </a:lvl3pPr>
            <a:lvl4pPr lvl="3" algn="ctr">
              <a:lnSpc>
                <a:spcPct val="130000"/>
              </a:lnSpc>
              <a:spcBef>
                <a:spcPts val="360"/>
              </a:spcBef>
              <a:spcAft>
                <a:spcPts val="0"/>
              </a:spcAft>
              <a:buClr>
                <a:srgbClr val="888888"/>
              </a:buClr>
              <a:buSzPts val="1800"/>
              <a:buFont typeface="Avenir"/>
              <a:buNone/>
              <a:defRPr>
                <a:solidFill>
                  <a:srgbClr val="888888"/>
                </a:solidFill>
              </a:defRPr>
            </a:lvl4pPr>
            <a:lvl5pPr lvl="4" algn="ctr">
              <a:lnSpc>
                <a:spcPct val="130000"/>
              </a:lnSpc>
              <a:spcBef>
                <a:spcPts val="360"/>
              </a:spcBef>
              <a:spcAft>
                <a:spcPts val="0"/>
              </a:spcAft>
              <a:buClr>
                <a:srgbClr val="888888"/>
              </a:buClr>
              <a:buSzPts val="1800"/>
              <a:buFont typeface="Avenir"/>
              <a:buNone/>
              <a:defRPr>
                <a:solidFill>
                  <a:srgbClr val="888888"/>
                </a:solidFill>
              </a:defRPr>
            </a:lvl5pPr>
            <a:lvl6pPr lvl="5" algn="ctr">
              <a:spcBef>
                <a:spcPts val="480"/>
              </a:spcBef>
              <a:spcAft>
                <a:spcPts val="0"/>
              </a:spcAft>
              <a:buClr>
                <a:srgbClr val="888888"/>
              </a:buClr>
              <a:buSzPts val="2400"/>
              <a:buNone/>
              <a:defRPr>
                <a:solidFill>
                  <a:srgbClr val="888888"/>
                </a:solidFill>
              </a:defRPr>
            </a:lvl6pPr>
            <a:lvl7pPr lvl="6" algn="ctr">
              <a:spcBef>
                <a:spcPts val="480"/>
              </a:spcBef>
              <a:spcAft>
                <a:spcPts val="0"/>
              </a:spcAft>
              <a:buClr>
                <a:srgbClr val="888888"/>
              </a:buClr>
              <a:buSzPts val="2400"/>
              <a:buNone/>
              <a:defRPr>
                <a:solidFill>
                  <a:srgbClr val="888888"/>
                </a:solidFill>
              </a:defRPr>
            </a:lvl7pPr>
            <a:lvl8pPr lvl="7" algn="ctr">
              <a:spcBef>
                <a:spcPts val="480"/>
              </a:spcBef>
              <a:spcAft>
                <a:spcPts val="0"/>
              </a:spcAft>
              <a:buClr>
                <a:srgbClr val="888888"/>
              </a:buClr>
              <a:buSzPts val="2400"/>
              <a:buNone/>
              <a:defRPr>
                <a:solidFill>
                  <a:srgbClr val="888888"/>
                </a:solidFill>
              </a:defRPr>
            </a:lvl8pPr>
            <a:lvl9pPr lvl="8" algn="ctr">
              <a:spcBef>
                <a:spcPts val="480"/>
              </a:spcBef>
              <a:spcAft>
                <a:spcPts val="0"/>
              </a:spcAft>
              <a:buClr>
                <a:srgbClr val="888888"/>
              </a:buClr>
              <a:buSzPts val="2400"/>
              <a:buNone/>
              <a:defRPr>
                <a:solidFill>
                  <a:srgbClr val="888888"/>
                </a:solidFill>
              </a:defRPr>
            </a:lvl9pPr>
          </a:lstStyle>
          <a:p>
            <a:endParaRPr/>
          </a:p>
        </p:txBody>
      </p:sp>
      <p:pic>
        <p:nvPicPr>
          <p:cNvPr id="14" name="Google Shape;14;p2" descr="UKYouth White.png"/>
          <p:cNvPicPr preferRelativeResize="0"/>
          <p:nvPr/>
        </p:nvPicPr>
        <p:blipFill rotWithShape="1">
          <a:blip r:embed="rId3">
            <a:alphaModFix/>
          </a:blip>
          <a:srcRect/>
          <a:stretch/>
        </p:blipFill>
        <p:spPr>
          <a:xfrm>
            <a:off x="3286532" y="2297085"/>
            <a:ext cx="5618936" cy="997906"/>
          </a:xfrm>
          <a:prstGeom prst="rect">
            <a:avLst/>
          </a:prstGeom>
          <a:noFill/>
          <a:ln>
            <a:noFill/>
          </a:ln>
        </p:spPr>
      </p:pic>
    </p:spTree>
    <p:extLst>
      <p:ext uri="{BB962C8B-B14F-4D97-AF65-F5344CB8AC3E}">
        <p14:creationId xmlns:p14="http://schemas.microsoft.com/office/powerpoint/2010/main" val="4244809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53648" y="285751"/>
            <a:ext cx="11547230" cy="71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1"/>
              </a:buClr>
              <a:buSzPts val="5280"/>
              <a:buFont typeface="Century Gothic"/>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353669" y="1254126"/>
            <a:ext cx="5533938" cy="493553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666666"/>
              </a:buClr>
              <a:buSzPts val="1800"/>
              <a:buFont typeface="Noto Sans Symbols"/>
              <a:buNone/>
              <a:defRPr sz="1800">
                <a:solidFill>
                  <a:schemeClr val="dk1"/>
                </a:solidFill>
              </a:defRPr>
            </a:lvl1pPr>
            <a:lvl2pPr marL="914400" marR="0" lvl="1" indent="-342900" algn="l">
              <a:lnSpc>
                <a:spcPct val="100000"/>
              </a:lnSpc>
              <a:spcBef>
                <a:spcPts val="900"/>
              </a:spcBef>
              <a:spcAft>
                <a:spcPts val="0"/>
              </a:spcAft>
              <a:buClr>
                <a:schemeClr val="accent1"/>
              </a:buClr>
              <a:buSzPts val="1800"/>
              <a:buFont typeface="Noto Sans Symbols"/>
              <a:buChar char="∙"/>
              <a:defRPr sz="1800">
                <a:solidFill>
                  <a:schemeClr val="dk1"/>
                </a:solidFill>
              </a:defRPr>
            </a:lvl2pPr>
            <a:lvl3pPr marL="1371600" marR="0" lvl="2" indent="-342900" algn="l">
              <a:lnSpc>
                <a:spcPct val="100000"/>
              </a:lnSpc>
              <a:spcBef>
                <a:spcPts val="900"/>
              </a:spcBef>
              <a:spcAft>
                <a:spcPts val="0"/>
              </a:spcAft>
              <a:buClr>
                <a:schemeClr val="accent1"/>
              </a:buClr>
              <a:buSzPts val="1800"/>
              <a:buFont typeface="Arial"/>
              <a:buChar char="–"/>
              <a:defRPr sz="1800">
                <a:solidFill>
                  <a:schemeClr val="dk1"/>
                </a:solidFill>
              </a:defRPr>
            </a:lvl3pPr>
            <a:lvl4pPr marL="1828800" marR="0" lvl="3" indent="-342900" algn="l">
              <a:lnSpc>
                <a:spcPct val="100000"/>
              </a:lnSpc>
              <a:spcBef>
                <a:spcPts val="900"/>
              </a:spcBef>
              <a:spcAft>
                <a:spcPts val="0"/>
              </a:spcAft>
              <a:buClr>
                <a:schemeClr val="accent1"/>
              </a:buClr>
              <a:buSzPts val="1800"/>
              <a:buFont typeface="Arial"/>
              <a:buChar char="•"/>
              <a:defRPr sz="1800">
                <a:solidFill>
                  <a:schemeClr val="dk1"/>
                </a:solidFill>
              </a:defRPr>
            </a:lvl4pPr>
            <a:lvl5pPr marL="2286000" marR="0" lvl="4" indent="-342900" algn="l">
              <a:lnSpc>
                <a:spcPct val="100000"/>
              </a:lnSpc>
              <a:spcBef>
                <a:spcPts val="900"/>
              </a:spcBef>
              <a:spcAft>
                <a:spcPts val="0"/>
              </a:spcAft>
              <a:buClr>
                <a:schemeClr val="accent1"/>
              </a:buClr>
              <a:buSzPts val="1800"/>
              <a:buFont typeface="Arial"/>
              <a:buChar char="–"/>
              <a:defRPr sz="1800">
                <a:solidFill>
                  <a:schemeClr val="dk1"/>
                </a:solidFill>
              </a:defRPr>
            </a:lvl5pPr>
            <a:lvl6pPr marL="2743200" lvl="5" indent="-342900" algn="l">
              <a:spcBef>
                <a:spcPts val="9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7"/>
          <p:cNvSpPr txBox="1">
            <a:spLocks noGrp="1"/>
          </p:cNvSpPr>
          <p:nvPr>
            <p:ph type="body" idx="2"/>
          </p:nvPr>
        </p:nvSpPr>
        <p:spPr>
          <a:xfrm>
            <a:off x="6330665" y="1254125"/>
            <a:ext cx="5570213" cy="4935539"/>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666666"/>
              </a:buClr>
              <a:buSzPts val="1800"/>
              <a:buFont typeface="Noto Sans Symbols"/>
              <a:buNone/>
              <a:defRPr sz="1800">
                <a:solidFill>
                  <a:schemeClr val="dk1"/>
                </a:solidFill>
              </a:defRPr>
            </a:lvl1pPr>
            <a:lvl2pPr marL="914400" marR="0" lvl="1" indent="-342900" algn="l">
              <a:lnSpc>
                <a:spcPct val="100000"/>
              </a:lnSpc>
              <a:spcBef>
                <a:spcPts val="900"/>
              </a:spcBef>
              <a:spcAft>
                <a:spcPts val="0"/>
              </a:spcAft>
              <a:buClr>
                <a:schemeClr val="accent1"/>
              </a:buClr>
              <a:buSzPts val="1800"/>
              <a:buFont typeface="Noto Sans Symbols"/>
              <a:buChar char="∙"/>
              <a:defRPr sz="1800">
                <a:solidFill>
                  <a:schemeClr val="dk1"/>
                </a:solidFill>
              </a:defRPr>
            </a:lvl2pPr>
            <a:lvl3pPr marL="1371600" marR="0" lvl="2" indent="-342900" algn="l">
              <a:lnSpc>
                <a:spcPct val="100000"/>
              </a:lnSpc>
              <a:spcBef>
                <a:spcPts val="900"/>
              </a:spcBef>
              <a:spcAft>
                <a:spcPts val="0"/>
              </a:spcAft>
              <a:buClr>
                <a:schemeClr val="accent1"/>
              </a:buClr>
              <a:buSzPts val="1800"/>
              <a:buFont typeface="Arial"/>
              <a:buChar char="–"/>
              <a:defRPr sz="1800">
                <a:solidFill>
                  <a:schemeClr val="dk1"/>
                </a:solidFill>
              </a:defRPr>
            </a:lvl3pPr>
            <a:lvl4pPr marL="1828800" marR="0" lvl="3" indent="-342900" algn="l">
              <a:lnSpc>
                <a:spcPct val="100000"/>
              </a:lnSpc>
              <a:spcBef>
                <a:spcPts val="900"/>
              </a:spcBef>
              <a:spcAft>
                <a:spcPts val="0"/>
              </a:spcAft>
              <a:buClr>
                <a:schemeClr val="accent1"/>
              </a:buClr>
              <a:buSzPts val="1800"/>
              <a:buFont typeface="Arial"/>
              <a:buChar char="•"/>
              <a:defRPr sz="1800">
                <a:solidFill>
                  <a:schemeClr val="dk1"/>
                </a:solidFill>
              </a:defRPr>
            </a:lvl4pPr>
            <a:lvl5pPr marL="2286000" marR="0" lvl="4" indent="-342900" algn="l">
              <a:lnSpc>
                <a:spcPct val="100000"/>
              </a:lnSpc>
              <a:spcBef>
                <a:spcPts val="900"/>
              </a:spcBef>
              <a:spcAft>
                <a:spcPts val="0"/>
              </a:spcAft>
              <a:buClr>
                <a:schemeClr val="accent1"/>
              </a:buClr>
              <a:buSzPts val="1800"/>
              <a:buFont typeface="Arial"/>
              <a:buChar char="–"/>
              <a:defRPr sz="1800">
                <a:solidFill>
                  <a:schemeClr val="dk1"/>
                </a:solidFill>
              </a:defRPr>
            </a:lvl5pPr>
            <a:lvl6pPr marL="2743200" lvl="5" indent="-342900" algn="l">
              <a:spcBef>
                <a:spcPts val="9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7"/>
          <p:cNvSpPr txBox="1">
            <a:spLocks noGrp="1"/>
          </p:cNvSpPr>
          <p:nvPr>
            <p:ph type="ftr" idx="11"/>
          </p:nvPr>
        </p:nvSpPr>
        <p:spPr>
          <a:xfrm>
            <a:off x="1760416" y="6623233"/>
            <a:ext cx="3860800" cy="115195"/>
          </a:xfrm>
          <a:prstGeom prst="rect">
            <a:avLst/>
          </a:prstGeom>
          <a:noFill/>
          <a:ln>
            <a:noFill/>
          </a:ln>
        </p:spPr>
        <p:txBody>
          <a:bodyPr spcFirstLastPara="1" wrap="square" lIns="0" tIns="71800" rIns="35900" bIns="71800" anchor="ctr" anchorCtr="0">
            <a:noAutofit/>
          </a:bodyPr>
          <a:lstStyle>
            <a:lvl1pPr marR="0" lvl="0" algn="l" rtl="0">
              <a:spcBef>
                <a:spcPts val="0"/>
              </a:spcBef>
              <a:spcAft>
                <a:spcPts val="0"/>
              </a:spcAft>
              <a:buSzPts val="1400"/>
              <a:buNone/>
              <a:defRPr sz="600">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186883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ody Copy Cool">
  <p:cSld name="Body Copy Cool">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5"/>
              </a:buClr>
              <a:buSzPts val="5280"/>
              <a:buFont typeface="Century Gothic"/>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360"/>
              </a:spcBef>
              <a:spcAft>
                <a:spcPts val="0"/>
              </a:spcAft>
              <a:buClr>
                <a:schemeClr val="dk1"/>
              </a:buClr>
              <a:buSzPts val="1800"/>
              <a:buNone/>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1702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ullets Cool">
  <p:cSld name="Bullets Cool">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5"/>
              </a:buClr>
              <a:buSzPts val="5280"/>
              <a:buFont typeface="Century Gothic"/>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57200" lvl="0" indent="-381000" algn="l">
              <a:lnSpc>
                <a:spcPct val="130000"/>
              </a:lnSpc>
              <a:spcBef>
                <a:spcPts val="480"/>
              </a:spcBef>
              <a:spcAft>
                <a:spcPts val="0"/>
              </a:spcAft>
              <a:buClr>
                <a:schemeClr val="accent5"/>
              </a:buClr>
              <a:buSzPts val="2400"/>
              <a:buFont typeface="Arial"/>
              <a:buChar char="•"/>
              <a:defRPr sz="2400">
                <a:solidFill>
                  <a:schemeClr val="dk2"/>
                </a:solidFill>
              </a:defRPr>
            </a:lvl1pPr>
            <a:lvl2pPr marL="914400" lvl="1" indent="-381000" algn="l">
              <a:lnSpc>
                <a:spcPct val="130000"/>
              </a:lnSpc>
              <a:spcBef>
                <a:spcPts val="480"/>
              </a:spcBef>
              <a:spcAft>
                <a:spcPts val="0"/>
              </a:spcAft>
              <a:buClr>
                <a:schemeClr val="accent5"/>
              </a:buClr>
              <a:buSzPts val="2400"/>
              <a:buFont typeface="Arial"/>
              <a:buChar char="•"/>
              <a:defRPr sz="2400">
                <a:solidFill>
                  <a:schemeClr val="dk2"/>
                </a:solidFill>
              </a:defRPr>
            </a:lvl2pPr>
            <a:lvl3pPr marL="1371600" lvl="2" indent="-381000" algn="l">
              <a:lnSpc>
                <a:spcPct val="130000"/>
              </a:lnSpc>
              <a:spcBef>
                <a:spcPts val="480"/>
              </a:spcBef>
              <a:spcAft>
                <a:spcPts val="0"/>
              </a:spcAft>
              <a:buClr>
                <a:schemeClr val="accent5"/>
              </a:buClr>
              <a:buSzPts val="2400"/>
              <a:buFont typeface="Arial"/>
              <a:buChar char="•"/>
              <a:defRPr sz="2400">
                <a:solidFill>
                  <a:schemeClr val="dk2"/>
                </a:solidFill>
              </a:defRPr>
            </a:lvl3pPr>
            <a:lvl4pPr marL="1828800" lvl="3" indent="-381000" algn="l">
              <a:lnSpc>
                <a:spcPct val="130000"/>
              </a:lnSpc>
              <a:spcBef>
                <a:spcPts val="480"/>
              </a:spcBef>
              <a:spcAft>
                <a:spcPts val="0"/>
              </a:spcAft>
              <a:buClr>
                <a:schemeClr val="accent5"/>
              </a:buClr>
              <a:buSzPts val="2400"/>
              <a:buFont typeface="Arial"/>
              <a:buChar char="•"/>
              <a:defRPr sz="2400">
                <a:solidFill>
                  <a:schemeClr val="dk2"/>
                </a:solidFill>
              </a:defRPr>
            </a:lvl4pPr>
            <a:lvl5pPr marL="2286000" lvl="4" indent="-381000" algn="l">
              <a:lnSpc>
                <a:spcPct val="130000"/>
              </a:lnSpc>
              <a:spcBef>
                <a:spcPts val="480"/>
              </a:spcBef>
              <a:spcAft>
                <a:spcPts val="0"/>
              </a:spcAft>
              <a:buClr>
                <a:schemeClr val="accent5"/>
              </a:buClr>
              <a:buSzPts val="2400"/>
              <a:buFont typeface="Arial"/>
              <a:buChar char="•"/>
              <a:defRPr sz="24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48243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ullets Warm">
  <p:cSld name="Bullets Warm">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2"/>
              </a:buClr>
              <a:buSzPts val="5280"/>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57200" lvl="0" indent="-381000" algn="l">
              <a:lnSpc>
                <a:spcPct val="130000"/>
              </a:lnSpc>
              <a:spcBef>
                <a:spcPts val="480"/>
              </a:spcBef>
              <a:spcAft>
                <a:spcPts val="0"/>
              </a:spcAft>
              <a:buClr>
                <a:schemeClr val="accent2"/>
              </a:buClr>
              <a:buSzPts val="2400"/>
              <a:buFont typeface="Arial"/>
              <a:buChar char="•"/>
              <a:defRPr sz="2400">
                <a:solidFill>
                  <a:schemeClr val="dk2"/>
                </a:solidFill>
              </a:defRPr>
            </a:lvl1pPr>
            <a:lvl2pPr marL="914400" lvl="1" indent="-381000" algn="l">
              <a:lnSpc>
                <a:spcPct val="130000"/>
              </a:lnSpc>
              <a:spcBef>
                <a:spcPts val="480"/>
              </a:spcBef>
              <a:spcAft>
                <a:spcPts val="0"/>
              </a:spcAft>
              <a:buClr>
                <a:schemeClr val="accent2"/>
              </a:buClr>
              <a:buSzPts val="2400"/>
              <a:buFont typeface="Arial"/>
              <a:buChar char="•"/>
              <a:defRPr sz="2400">
                <a:solidFill>
                  <a:schemeClr val="dk2"/>
                </a:solidFill>
              </a:defRPr>
            </a:lvl2pPr>
            <a:lvl3pPr marL="1371600" lvl="2" indent="-381000" algn="l">
              <a:lnSpc>
                <a:spcPct val="130000"/>
              </a:lnSpc>
              <a:spcBef>
                <a:spcPts val="480"/>
              </a:spcBef>
              <a:spcAft>
                <a:spcPts val="0"/>
              </a:spcAft>
              <a:buClr>
                <a:schemeClr val="accent2"/>
              </a:buClr>
              <a:buSzPts val="2400"/>
              <a:buFont typeface="Arial"/>
              <a:buChar char="•"/>
              <a:defRPr sz="2400">
                <a:solidFill>
                  <a:schemeClr val="dk2"/>
                </a:solidFill>
              </a:defRPr>
            </a:lvl3pPr>
            <a:lvl4pPr marL="1828800" lvl="3" indent="-381000" algn="l">
              <a:lnSpc>
                <a:spcPct val="130000"/>
              </a:lnSpc>
              <a:spcBef>
                <a:spcPts val="480"/>
              </a:spcBef>
              <a:spcAft>
                <a:spcPts val="0"/>
              </a:spcAft>
              <a:buClr>
                <a:schemeClr val="accent2"/>
              </a:buClr>
              <a:buSzPts val="2400"/>
              <a:buFont typeface="Arial"/>
              <a:buChar char="•"/>
              <a:defRPr sz="2400">
                <a:solidFill>
                  <a:schemeClr val="dk2"/>
                </a:solidFill>
              </a:defRPr>
            </a:lvl4pPr>
            <a:lvl5pPr marL="2286000" lvl="4" indent="-381000" algn="l">
              <a:lnSpc>
                <a:spcPct val="130000"/>
              </a:lnSpc>
              <a:spcBef>
                <a:spcPts val="480"/>
              </a:spcBef>
              <a:spcAft>
                <a:spcPts val="0"/>
              </a:spcAft>
              <a:buClr>
                <a:schemeClr val="accent2"/>
              </a:buClr>
              <a:buSzPts val="2400"/>
              <a:buFont typeface="Arial"/>
              <a:buChar char="•"/>
              <a:defRPr sz="24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77030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s Cool">
  <p:cSld name="Section Titles Cool">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1154576" y="2503125"/>
            <a:ext cx="9882848" cy="146411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528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p:nvPr/>
        </p:nvSpPr>
        <p:spPr>
          <a:xfrm>
            <a:off x="5785768" y="2503125"/>
            <a:ext cx="620464" cy="1175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6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4724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54576" y="750457"/>
            <a:ext cx="9882848" cy="1143000"/>
          </a:xfrm>
        </p:spPr>
        <p:txBody>
          <a:bodyPr/>
          <a:lstStyle>
            <a:lvl1pPr>
              <a:defRPr>
                <a:solidFill>
                  <a:schemeClr val="accent2"/>
                </a:solidFill>
              </a:defRPr>
            </a:lvl1pPr>
          </a:lstStyle>
          <a:p>
            <a:r>
              <a:rPr lang="en-GB"/>
              <a:t>Bullets Warm</a:t>
            </a:r>
            <a:endParaRPr lang="en-US"/>
          </a:p>
        </p:txBody>
      </p:sp>
      <p:sp>
        <p:nvSpPr>
          <p:cNvPr id="5" name="Text Placeholder 7"/>
          <p:cNvSpPr>
            <a:spLocks noGrp="1"/>
          </p:cNvSpPr>
          <p:nvPr>
            <p:ph type="body" sz="quarter" idx="10"/>
          </p:nvPr>
        </p:nvSpPr>
        <p:spPr>
          <a:xfrm>
            <a:off x="1154576" y="2196091"/>
            <a:ext cx="9882848" cy="3523817"/>
          </a:xfrm>
        </p:spPr>
        <p:txBody>
          <a:bodyPr>
            <a:noAutofit/>
          </a:bodyPr>
          <a:lstStyle>
            <a:lvl1pPr marL="411480" indent="-411480" algn="l">
              <a:buClr>
                <a:schemeClr val="accent2"/>
              </a:buClr>
              <a:buFont typeface="Arial"/>
              <a:buChar char="•"/>
              <a:defRPr sz="2400">
                <a:solidFill>
                  <a:schemeClr val="tx2"/>
                </a:solidFill>
              </a:defRPr>
            </a:lvl1pPr>
            <a:lvl2pPr marL="411480" indent="-411480" algn="l">
              <a:buClr>
                <a:schemeClr val="accent2"/>
              </a:buClr>
              <a:buFont typeface="Arial"/>
              <a:buChar char="•"/>
              <a:defRPr sz="2400">
                <a:solidFill>
                  <a:schemeClr val="tx2"/>
                </a:solidFill>
              </a:defRPr>
            </a:lvl2pPr>
            <a:lvl3pPr marL="411480" indent="-411480" algn="l">
              <a:buClr>
                <a:schemeClr val="accent2"/>
              </a:buClr>
              <a:buFont typeface="Arial"/>
              <a:buChar char="•"/>
              <a:defRPr sz="2400">
                <a:solidFill>
                  <a:schemeClr val="tx2"/>
                </a:solidFill>
              </a:defRPr>
            </a:lvl3pPr>
            <a:lvl4pPr marL="411480" indent="-411480" algn="l">
              <a:buClr>
                <a:schemeClr val="accent2"/>
              </a:buClr>
              <a:buFont typeface="Arial"/>
              <a:buChar char="•"/>
              <a:defRPr sz="2400">
                <a:solidFill>
                  <a:schemeClr val="tx2"/>
                </a:solidFill>
              </a:defRPr>
            </a:lvl4pPr>
            <a:lvl5pPr marL="411480" indent="-411480" algn="l">
              <a:buClr>
                <a:schemeClr val="accent2"/>
              </a:buClr>
              <a:buFont typeface="Arial"/>
              <a:buChar cha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266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Cool">
  <p:cSld name="Quote Cool">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3"/>
          <p:cNvSpPr txBox="1">
            <a:spLocks noGrp="1"/>
          </p:cNvSpPr>
          <p:nvPr>
            <p:ph type="body" idx="1"/>
          </p:nvPr>
        </p:nvSpPr>
        <p:spPr>
          <a:xfrm>
            <a:off x="1365251" y="5041728"/>
            <a:ext cx="9461500" cy="678180"/>
          </a:xfrm>
          <a:prstGeom prst="rect">
            <a:avLst/>
          </a:prstGeom>
          <a:noFill/>
          <a:ln>
            <a:noFill/>
          </a:ln>
        </p:spPr>
        <p:txBody>
          <a:bodyPr spcFirstLastPara="1" wrap="square" lIns="91425" tIns="45700" rIns="91425" bIns="45700" anchor="t" anchorCtr="0">
            <a:noAutofit/>
          </a:bodyPr>
          <a:lstStyle>
            <a:lvl1pPr marL="457200" lvl="0" indent="-22860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1pPr>
            <a:lvl2pPr marL="914400" lvl="1" indent="-22860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2pPr>
            <a:lvl3pPr marL="1371600" lvl="2" indent="-22860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3pPr>
            <a:lvl4pPr marL="1828800" lvl="3" indent="-22860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4pPr>
            <a:lvl5pPr marL="2286000" lvl="4" indent="-22860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13"/>
          <p:cNvSpPr txBox="1">
            <a:spLocks noGrp="1"/>
          </p:cNvSpPr>
          <p:nvPr>
            <p:ph type="title"/>
          </p:nvPr>
        </p:nvSpPr>
        <p:spPr>
          <a:xfrm>
            <a:off x="1154576" y="750457"/>
            <a:ext cx="9882848" cy="4291271"/>
          </a:xfrm>
          <a:prstGeom prst="rect">
            <a:avLst/>
          </a:prstGeom>
          <a:noFill/>
          <a:ln>
            <a:noFill/>
          </a:ln>
        </p:spPr>
        <p:txBody>
          <a:bodyPr spcFirstLastPara="1" wrap="square" lIns="91425" tIns="45700" rIns="91425" bIns="45700" anchor="ctr" anchorCtr="0">
            <a:noAutofit/>
          </a:bodyPr>
          <a:lstStyle>
            <a:lvl1pPr lvl="0" algn="ctr">
              <a:lnSpc>
                <a:spcPct val="130000"/>
              </a:lnSpc>
              <a:spcBef>
                <a:spcPts val="0"/>
              </a:spcBef>
              <a:spcAft>
                <a:spcPts val="0"/>
              </a:spcAft>
              <a:buClr>
                <a:schemeClr val="lt2"/>
              </a:buClr>
              <a:buSzPts val="2760"/>
              <a:buFont typeface="Century Gothic"/>
              <a:buNone/>
              <a:defRPr sz="276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79743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ingle Stat Cool">
  <p:cSld name="Single Stat Cool">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4345486" y="1193935"/>
            <a:ext cx="3512229" cy="18864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1520"/>
              <a:buFont typeface="Century Gothic"/>
              <a:buNone/>
              <a:defRPr sz="1152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5"/>
          <p:cNvSpPr txBox="1">
            <a:spLocks noGrp="1"/>
          </p:cNvSpPr>
          <p:nvPr>
            <p:ph type="body" idx="1"/>
          </p:nvPr>
        </p:nvSpPr>
        <p:spPr>
          <a:xfrm>
            <a:off x="3870003" y="3088464"/>
            <a:ext cx="4462579" cy="1822188"/>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760"/>
              <a:buFont typeface="Century Gothic"/>
              <a:buNone/>
              <a:defRPr sz="276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02760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ingle Stat Warm">
  <p:cSld name="Single Stat Warm">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6"/>
          <p:cNvSpPr txBox="1">
            <a:spLocks noGrp="1"/>
          </p:cNvSpPr>
          <p:nvPr>
            <p:ph type="title"/>
          </p:nvPr>
        </p:nvSpPr>
        <p:spPr>
          <a:xfrm>
            <a:off x="4345486" y="1193935"/>
            <a:ext cx="3512229" cy="18864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1520"/>
              <a:buFont typeface="Century Gothic"/>
              <a:buNone/>
              <a:defRPr sz="1152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6"/>
          <p:cNvSpPr txBox="1">
            <a:spLocks noGrp="1"/>
          </p:cNvSpPr>
          <p:nvPr>
            <p:ph type="body" idx="1"/>
          </p:nvPr>
        </p:nvSpPr>
        <p:spPr>
          <a:xfrm>
            <a:off x="3870003" y="3088464"/>
            <a:ext cx="4462579" cy="1822188"/>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760"/>
              <a:buFont typeface="Century Gothic"/>
              <a:buNone/>
              <a:defRPr sz="276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99813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 stats warm">
  <p:cSld name="2 stats warm">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7"/>
          <p:cNvSpPr txBox="1">
            <a:spLocks noGrp="1"/>
          </p:cNvSpPr>
          <p:nvPr>
            <p:ph type="title"/>
          </p:nvPr>
        </p:nvSpPr>
        <p:spPr>
          <a:xfrm>
            <a:off x="1127697" y="1419175"/>
            <a:ext cx="4561755" cy="18304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9000"/>
              <a:buFont typeface="Century Gothic"/>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1127698" y="3249931"/>
            <a:ext cx="4561903" cy="1918769"/>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400"/>
              <a:buFont typeface="Century Gothic"/>
              <a:buNone/>
              <a:defRPr sz="24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17"/>
          <p:cNvSpPr txBox="1">
            <a:spLocks noGrp="1"/>
          </p:cNvSpPr>
          <p:nvPr>
            <p:ph type="body" idx="2"/>
          </p:nvPr>
        </p:nvSpPr>
        <p:spPr>
          <a:xfrm>
            <a:off x="6503071" y="3249931"/>
            <a:ext cx="4561903" cy="1918769"/>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400"/>
              <a:buFont typeface="Century Gothic"/>
              <a:buNone/>
              <a:defRPr sz="24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7"/>
          <p:cNvSpPr txBox="1">
            <a:spLocks noGrp="1"/>
          </p:cNvSpPr>
          <p:nvPr>
            <p:ph type="body" idx="3"/>
          </p:nvPr>
        </p:nvSpPr>
        <p:spPr>
          <a:xfrm>
            <a:off x="6503071" y="1411161"/>
            <a:ext cx="4561903" cy="1830704"/>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9000"/>
              <a:buFont typeface="Century Gothic"/>
              <a:buNone/>
              <a:defRPr sz="90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33828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stats cool">
  <p:cSld name="2 stats cool">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1127697" y="1419175"/>
            <a:ext cx="4561755" cy="18304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9000"/>
              <a:buFont typeface="Century Gothic"/>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8"/>
          <p:cNvSpPr txBox="1">
            <a:spLocks noGrp="1"/>
          </p:cNvSpPr>
          <p:nvPr>
            <p:ph type="body" idx="1"/>
          </p:nvPr>
        </p:nvSpPr>
        <p:spPr>
          <a:xfrm>
            <a:off x="1127698" y="3249931"/>
            <a:ext cx="4561903" cy="1918769"/>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400"/>
              <a:buFont typeface="Century Gothic"/>
              <a:buNone/>
              <a:defRPr sz="24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8"/>
          <p:cNvSpPr txBox="1">
            <a:spLocks noGrp="1"/>
          </p:cNvSpPr>
          <p:nvPr>
            <p:ph type="body" idx="2"/>
          </p:nvPr>
        </p:nvSpPr>
        <p:spPr>
          <a:xfrm>
            <a:off x="6503071" y="3249931"/>
            <a:ext cx="4561903" cy="1918769"/>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400"/>
              <a:buFont typeface="Century Gothic"/>
              <a:buNone/>
              <a:defRPr sz="24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18"/>
          <p:cNvSpPr txBox="1">
            <a:spLocks noGrp="1"/>
          </p:cNvSpPr>
          <p:nvPr>
            <p:ph type="body" idx="3"/>
          </p:nvPr>
        </p:nvSpPr>
        <p:spPr>
          <a:xfrm>
            <a:off x="6503071" y="1411161"/>
            <a:ext cx="4561903" cy="1830704"/>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9000"/>
              <a:buFont typeface="Century Gothic"/>
              <a:buNone/>
              <a:defRPr sz="90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0562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End Card">
  <p:cSld name="End Card">
    <p:bg>
      <p:bgPr>
        <a:blipFill>
          <a:blip r:embed="rId2">
            <a:alphaModFix/>
          </a:blip>
          <a:stretch>
            <a:fillRect/>
          </a:stretch>
        </a:blipFill>
        <a:effectLst/>
      </p:bgPr>
    </p:bg>
    <p:spTree>
      <p:nvGrpSpPr>
        <p:cNvPr id="1" name="Shape 69"/>
        <p:cNvGrpSpPr/>
        <p:nvPr/>
      </p:nvGrpSpPr>
      <p:grpSpPr>
        <a:xfrm>
          <a:off x="0" y="0"/>
          <a:ext cx="0" cy="0"/>
          <a:chOff x="0" y="0"/>
          <a:chExt cx="0" cy="0"/>
        </a:xfrm>
      </p:grpSpPr>
      <p:pic>
        <p:nvPicPr>
          <p:cNvPr id="70" name="Google Shape;70;p19" descr="UKYouth White.png"/>
          <p:cNvPicPr preferRelativeResize="0"/>
          <p:nvPr/>
        </p:nvPicPr>
        <p:blipFill rotWithShape="1">
          <a:blip r:embed="rId3">
            <a:alphaModFix/>
          </a:blip>
          <a:srcRect/>
          <a:stretch/>
        </p:blipFill>
        <p:spPr>
          <a:xfrm>
            <a:off x="3286532" y="2297085"/>
            <a:ext cx="5618936" cy="997906"/>
          </a:xfrm>
          <a:prstGeom prst="rect">
            <a:avLst/>
          </a:prstGeom>
          <a:noFill/>
          <a:ln>
            <a:noFill/>
          </a:ln>
        </p:spPr>
      </p:pic>
      <p:sp>
        <p:nvSpPr>
          <p:cNvPr id="71" name="Google Shape;71;p19"/>
          <p:cNvSpPr txBox="1"/>
          <p:nvPr/>
        </p:nvSpPr>
        <p:spPr>
          <a:xfrm>
            <a:off x="1953228" y="4699246"/>
            <a:ext cx="828554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ukyouth.org</a:t>
            </a:r>
            <a:endParaRPr sz="1800" u="sng">
              <a:solidFill>
                <a:srgbClr val="FFFFFF"/>
              </a:solidFill>
              <a:latin typeface="Century Gothic"/>
              <a:ea typeface="Century Gothic"/>
              <a:cs typeface="Century Gothic"/>
              <a:sym typeface="Century Gothic"/>
            </a:endParaRPr>
          </a:p>
          <a:p>
            <a:pPr marL="0" marR="0" lvl="0" indent="0" algn="ctr" rtl="0">
              <a:spcBef>
                <a:spcPts val="0"/>
              </a:spcBef>
              <a:spcAft>
                <a:spcPts val="0"/>
              </a:spcAft>
              <a:buNone/>
            </a:pPr>
            <a:r>
              <a:rPr lang="en-GB" sz="1800" u="none">
                <a:solidFill>
                  <a:srgbClr val="FFFFFF"/>
                </a:solidFill>
                <a:latin typeface="Century Gothic"/>
                <a:ea typeface="Century Gothic"/>
                <a:cs typeface="Century Gothic"/>
                <a:sym typeface="Century Gothic"/>
              </a:rPr>
              <a:t>info@ukyouth.org</a:t>
            </a:r>
            <a:endParaRPr/>
          </a:p>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0208 3137 3810</a:t>
            </a:r>
            <a:endParaRPr/>
          </a:p>
        </p:txBody>
      </p:sp>
      <p:sp>
        <p:nvSpPr>
          <p:cNvPr id="72" name="Google Shape;72;p19"/>
          <p:cNvSpPr txBox="1"/>
          <p:nvPr/>
        </p:nvSpPr>
        <p:spPr>
          <a:xfrm>
            <a:off x="1154576" y="3649729"/>
            <a:ext cx="9882848"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a:solidFill>
                  <a:srgbClr val="FFFFFF"/>
                </a:solidFill>
                <a:latin typeface="Century Gothic"/>
                <a:ea typeface="Century Gothic"/>
                <a:cs typeface="Century Gothic"/>
                <a:sym typeface="Century Gothic"/>
              </a:rPr>
              <a:t>Thank You</a:t>
            </a:r>
            <a:endParaRPr sz="3600" b="1">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15116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4_Body Copy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750457"/>
            <a:ext cx="9882848" cy="1143000"/>
          </a:xfrm>
        </p:spPr>
        <p:txBody>
          <a:bodyPr/>
          <a:lstStyle>
            <a:lvl1pPr>
              <a:defRPr>
                <a:solidFill>
                  <a:schemeClr val="accent5"/>
                </a:solidFill>
              </a:defRPr>
            </a:lvl1pPr>
          </a:lstStyle>
          <a:p>
            <a:r>
              <a:rPr lang="en-GB"/>
              <a:t>Body Copy Cool</a:t>
            </a:r>
            <a:endParaRPr lang="en-US"/>
          </a:p>
        </p:txBody>
      </p:sp>
      <p:sp>
        <p:nvSpPr>
          <p:cNvPr id="5" name="Text Placeholder 4"/>
          <p:cNvSpPr>
            <a:spLocks noGrp="1"/>
          </p:cNvSpPr>
          <p:nvPr>
            <p:ph type="body"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193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ullet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54576" y="750457"/>
            <a:ext cx="9882848" cy="1143000"/>
          </a:xfrm>
        </p:spPr>
        <p:txBody>
          <a:bodyPr/>
          <a:lstStyle>
            <a:lvl1pPr>
              <a:defRPr>
                <a:solidFill>
                  <a:schemeClr val="accent2"/>
                </a:solidFill>
              </a:defRPr>
            </a:lvl1pPr>
          </a:lstStyle>
          <a:p>
            <a:r>
              <a:rPr lang="en-GB"/>
              <a:t>Bullets Warm</a:t>
            </a:r>
            <a:endParaRPr lang="en-US"/>
          </a:p>
        </p:txBody>
      </p:sp>
      <p:sp>
        <p:nvSpPr>
          <p:cNvPr id="5" name="Text Placeholder 7"/>
          <p:cNvSpPr>
            <a:spLocks noGrp="1"/>
          </p:cNvSpPr>
          <p:nvPr>
            <p:ph type="body" sz="quarter" idx="10"/>
          </p:nvPr>
        </p:nvSpPr>
        <p:spPr>
          <a:xfrm>
            <a:off x="1154576" y="2196091"/>
            <a:ext cx="9882848" cy="3523817"/>
          </a:xfrm>
        </p:spPr>
        <p:txBody>
          <a:bodyPr>
            <a:noAutofit/>
          </a:bodyPr>
          <a:lstStyle>
            <a:lvl1pPr marL="411480" indent="-411480" algn="l">
              <a:buClr>
                <a:schemeClr val="accent2"/>
              </a:buClr>
              <a:buFont typeface="Arial"/>
              <a:buChar char="•"/>
              <a:defRPr sz="2400">
                <a:solidFill>
                  <a:schemeClr val="tx2"/>
                </a:solidFill>
              </a:defRPr>
            </a:lvl1pPr>
            <a:lvl2pPr marL="411480" indent="-411480" algn="l">
              <a:buClr>
                <a:schemeClr val="accent2"/>
              </a:buClr>
              <a:buFont typeface="Arial"/>
              <a:buChar char="•"/>
              <a:defRPr sz="2400">
                <a:solidFill>
                  <a:schemeClr val="tx2"/>
                </a:solidFill>
              </a:defRPr>
            </a:lvl2pPr>
            <a:lvl3pPr marL="411480" indent="-411480" algn="l">
              <a:buClr>
                <a:schemeClr val="accent2"/>
              </a:buClr>
              <a:buFont typeface="Arial"/>
              <a:buChar char="•"/>
              <a:defRPr sz="2400">
                <a:solidFill>
                  <a:schemeClr val="tx2"/>
                </a:solidFill>
              </a:defRPr>
            </a:lvl3pPr>
            <a:lvl4pPr marL="411480" indent="-411480" algn="l">
              <a:buClr>
                <a:schemeClr val="accent2"/>
              </a:buClr>
              <a:buFont typeface="Arial"/>
              <a:buChar char="•"/>
              <a:defRPr sz="2400">
                <a:solidFill>
                  <a:schemeClr val="tx2"/>
                </a:solidFill>
              </a:defRPr>
            </a:lvl4pPr>
            <a:lvl5pPr marL="411480" indent="-411480" algn="l">
              <a:buClr>
                <a:schemeClr val="accent2"/>
              </a:buClr>
              <a:buFont typeface="Arial"/>
              <a:buChar cha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492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subTitle" idx="1"/>
          </p:nvPr>
        </p:nvSpPr>
        <p:spPr>
          <a:xfrm>
            <a:off x="1154576" y="4214092"/>
            <a:ext cx="9882848" cy="1182254"/>
          </a:xfrm>
          <a:prstGeom prst="rect">
            <a:avLst/>
          </a:prstGeom>
          <a:noFill/>
          <a:ln>
            <a:noFill/>
          </a:ln>
        </p:spPr>
        <p:txBody>
          <a:bodyPr spcFirstLastPara="1" wrap="square" lIns="91425" tIns="45700" rIns="91425" bIns="45700" anchor="t" anchorCtr="0">
            <a:noAutofit/>
          </a:bodyPr>
          <a:lstStyle>
            <a:lvl1pPr lvl="0" algn="ctr">
              <a:lnSpc>
                <a:spcPct val="130000"/>
              </a:lnSpc>
              <a:spcBef>
                <a:spcPts val="648"/>
              </a:spcBef>
              <a:spcAft>
                <a:spcPts val="0"/>
              </a:spcAft>
              <a:buClr>
                <a:schemeClr val="lt2"/>
              </a:buClr>
              <a:buSzPts val="3600"/>
              <a:buFont typeface="Century Gothic"/>
              <a:buNone/>
              <a:defRPr sz="3240" b="1" i="0">
                <a:solidFill>
                  <a:schemeClr val="lt2"/>
                </a:solidFill>
                <a:latin typeface="Century Gothic"/>
                <a:ea typeface="Century Gothic"/>
                <a:cs typeface="Century Gothic"/>
                <a:sym typeface="Century Gothic"/>
              </a:defRPr>
            </a:lvl1pPr>
            <a:lvl2pPr lvl="1" algn="ctr">
              <a:lnSpc>
                <a:spcPct val="130000"/>
              </a:lnSpc>
              <a:spcBef>
                <a:spcPts val="324"/>
              </a:spcBef>
              <a:spcAft>
                <a:spcPts val="0"/>
              </a:spcAft>
              <a:buClr>
                <a:srgbClr val="888888"/>
              </a:buClr>
              <a:buSzPts val="1800"/>
              <a:buFont typeface="Avenir"/>
              <a:buNone/>
              <a:defRPr>
                <a:solidFill>
                  <a:srgbClr val="888888"/>
                </a:solidFill>
              </a:defRPr>
            </a:lvl2pPr>
            <a:lvl3pPr lvl="2" algn="ctr">
              <a:lnSpc>
                <a:spcPct val="130000"/>
              </a:lnSpc>
              <a:spcBef>
                <a:spcPts val="324"/>
              </a:spcBef>
              <a:spcAft>
                <a:spcPts val="0"/>
              </a:spcAft>
              <a:buClr>
                <a:srgbClr val="888888"/>
              </a:buClr>
              <a:buSzPts val="1800"/>
              <a:buFont typeface="Avenir"/>
              <a:buNone/>
              <a:defRPr>
                <a:solidFill>
                  <a:srgbClr val="888888"/>
                </a:solidFill>
              </a:defRPr>
            </a:lvl3pPr>
            <a:lvl4pPr lvl="3" algn="ctr">
              <a:lnSpc>
                <a:spcPct val="130000"/>
              </a:lnSpc>
              <a:spcBef>
                <a:spcPts val="324"/>
              </a:spcBef>
              <a:spcAft>
                <a:spcPts val="0"/>
              </a:spcAft>
              <a:buClr>
                <a:srgbClr val="888888"/>
              </a:buClr>
              <a:buSzPts val="1800"/>
              <a:buFont typeface="Avenir"/>
              <a:buNone/>
              <a:defRPr>
                <a:solidFill>
                  <a:srgbClr val="888888"/>
                </a:solidFill>
              </a:defRPr>
            </a:lvl4pPr>
            <a:lvl5pPr lvl="4" algn="ctr">
              <a:lnSpc>
                <a:spcPct val="130000"/>
              </a:lnSpc>
              <a:spcBef>
                <a:spcPts val="324"/>
              </a:spcBef>
              <a:spcAft>
                <a:spcPts val="0"/>
              </a:spcAft>
              <a:buClr>
                <a:srgbClr val="888888"/>
              </a:buClr>
              <a:buSzPts val="1800"/>
              <a:buFont typeface="Avenir"/>
              <a:buNone/>
              <a:defRPr>
                <a:solidFill>
                  <a:srgbClr val="888888"/>
                </a:solidFill>
              </a:defRPr>
            </a:lvl5pPr>
            <a:lvl6pPr lvl="5" algn="ctr">
              <a:spcBef>
                <a:spcPts val="432"/>
              </a:spcBef>
              <a:spcAft>
                <a:spcPts val="0"/>
              </a:spcAft>
              <a:buClr>
                <a:srgbClr val="888888"/>
              </a:buClr>
              <a:buSzPts val="2400"/>
              <a:buNone/>
              <a:defRPr>
                <a:solidFill>
                  <a:srgbClr val="888888"/>
                </a:solidFill>
              </a:defRPr>
            </a:lvl6pPr>
            <a:lvl7pPr lvl="6" algn="ctr">
              <a:spcBef>
                <a:spcPts val="432"/>
              </a:spcBef>
              <a:spcAft>
                <a:spcPts val="0"/>
              </a:spcAft>
              <a:buClr>
                <a:srgbClr val="888888"/>
              </a:buClr>
              <a:buSzPts val="2400"/>
              <a:buNone/>
              <a:defRPr>
                <a:solidFill>
                  <a:srgbClr val="888888"/>
                </a:solidFill>
              </a:defRPr>
            </a:lvl7pPr>
            <a:lvl8pPr lvl="7" algn="ctr">
              <a:spcBef>
                <a:spcPts val="432"/>
              </a:spcBef>
              <a:spcAft>
                <a:spcPts val="0"/>
              </a:spcAft>
              <a:buClr>
                <a:srgbClr val="888888"/>
              </a:buClr>
              <a:buSzPts val="2400"/>
              <a:buNone/>
              <a:defRPr>
                <a:solidFill>
                  <a:srgbClr val="888888"/>
                </a:solidFill>
              </a:defRPr>
            </a:lvl8pPr>
            <a:lvl9pPr lvl="8" algn="ctr">
              <a:spcBef>
                <a:spcPts val="432"/>
              </a:spcBef>
              <a:spcAft>
                <a:spcPts val="0"/>
              </a:spcAft>
              <a:buClr>
                <a:srgbClr val="888888"/>
              </a:buClr>
              <a:buSzPts val="2400"/>
              <a:buNone/>
              <a:defRPr>
                <a:solidFill>
                  <a:srgbClr val="888888"/>
                </a:solidFill>
              </a:defRPr>
            </a:lvl9pPr>
          </a:lstStyle>
          <a:p>
            <a:endParaRPr/>
          </a:p>
        </p:txBody>
      </p:sp>
      <p:pic>
        <p:nvPicPr>
          <p:cNvPr id="14" name="Google Shape;14;p2" descr="UKYouth White.png"/>
          <p:cNvPicPr preferRelativeResize="0"/>
          <p:nvPr/>
        </p:nvPicPr>
        <p:blipFill rotWithShape="1">
          <a:blip r:embed="rId3">
            <a:alphaModFix/>
          </a:blip>
          <a:srcRect/>
          <a:stretch/>
        </p:blipFill>
        <p:spPr>
          <a:xfrm>
            <a:off x="3286532" y="2297085"/>
            <a:ext cx="5618936" cy="997906"/>
          </a:xfrm>
          <a:prstGeom prst="rect">
            <a:avLst/>
          </a:prstGeom>
          <a:noFill/>
          <a:ln>
            <a:noFill/>
          </a:ln>
        </p:spPr>
      </p:pic>
    </p:spTree>
    <p:extLst>
      <p:ext uri="{BB962C8B-B14F-4D97-AF65-F5344CB8AC3E}">
        <p14:creationId xmlns:p14="http://schemas.microsoft.com/office/powerpoint/2010/main" val="1523300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53649" y="285752"/>
            <a:ext cx="11547231" cy="71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1"/>
              </a:buClr>
              <a:buSzPts val="5280"/>
              <a:buFont typeface="Century Gothic"/>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353669" y="1254126"/>
            <a:ext cx="5533939" cy="4935538"/>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rgbClr val="666666"/>
              </a:buClr>
              <a:buSzPts val="1800"/>
              <a:buFont typeface="Noto Sans Symbols"/>
              <a:buNone/>
              <a:defRPr sz="1620">
                <a:solidFill>
                  <a:schemeClr val="dk1"/>
                </a:solidFill>
              </a:defRPr>
            </a:lvl1pPr>
            <a:lvl2pPr marL="822960" marR="0" lvl="1" indent="-308610" algn="l">
              <a:lnSpc>
                <a:spcPct val="100000"/>
              </a:lnSpc>
              <a:spcBef>
                <a:spcPts val="810"/>
              </a:spcBef>
              <a:spcAft>
                <a:spcPts val="0"/>
              </a:spcAft>
              <a:buClr>
                <a:schemeClr val="accent1"/>
              </a:buClr>
              <a:buSzPts val="1800"/>
              <a:buFont typeface="Noto Sans Symbols"/>
              <a:buChar char="∙"/>
              <a:defRPr sz="1620">
                <a:solidFill>
                  <a:schemeClr val="dk1"/>
                </a:solidFill>
              </a:defRPr>
            </a:lvl2pPr>
            <a:lvl3pPr marL="1234440" marR="0" lvl="2" indent="-308610" algn="l">
              <a:lnSpc>
                <a:spcPct val="100000"/>
              </a:lnSpc>
              <a:spcBef>
                <a:spcPts val="810"/>
              </a:spcBef>
              <a:spcAft>
                <a:spcPts val="0"/>
              </a:spcAft>
              <a:buClr>
                <a:schemeClr val="accent1"/>
              </a:buClr>
              <a:buSzPts val="1800"/>
              <a:buFont typeface="Arial"/>
              <a:buChar char="–"/>
              <a:defRPr sz="1620">
                <a:solidFill>
                  <a:schemeClr val="dk1"/>
                </a:solidFill>
              </a:defRPr>
            </a:lvl3pPr>
            <a:lvl4pPr marL="1645920" marR="0" lvl="3" indent="-308610" algn="l">
              <a:lnSpc>
                <a:spcPct val="100000"/>
              </a:lnSpc>
              <a:spcBef>
                <a:spcPts val="810"/>
              </a:spcBef>
              <a:spcAft>
                <a:spcPts val="0"/>
              </a:spcAft>
              <a:buClr>
                <a:schemeClr val="accent1"/>
              </a:buClr>
              <a:buSzPts val="1800"/>
              <a:buFont typeface="Arial"/>
              <a:buChar char="•"/>
              <a:defRPr sz="1620">
                <a:solidFill>
                  <a:schemeClr val="dk1"/>
                </a:solidFill>
              </a:defRPr>
            </a:lvl4pPr>
            <a:lvl5pPr marL="2057400" marR="0" lvl="4" indent="-308610" algn="l">
              <a:lnSpc>
                <a:spcPct val="100000"/>
              </a:lnSpc>
              <a:spcBef>
                <a:spcPts val="810"/>
              </a:spcBef>
              <a:spcAft>
                <a:spcPts val="0"/>
              </a:spcAft>
              <a:buClr>
                <a:schemeClr val="accent1"/>
              </a:buClr>
              <a:buSzPts val="1800"/>
              <a:buFont typeface="Arial"/>
              <a:buChar char="–"/>
              <a:defRPr sz="1620">
                <a:solidFill>
                  <a:schemeClr val="dk1"/>
                </a:solidFill>
              </a:defRPr>
            </a:lvl5pPr>
            <a:lvl6pPr marL="2468880" lvl="5" indent="-308610" algn="l">
              <a:spcBef>
                <a:spcPts val="810"/>
              </a:spcBef>
              <a:spcAft>
                <a:spcPts val="0"/>
              </a:spcAft>
              <a:buClr>
                <a:schemeClr val="dk1"/>
              </a:buClr>
              <a:buSzPts val="1800"/>
              <a:buChar char="•"/>
              <a:defRPr sz="1620"/>
            </a:lvl6pPr>
            <a:lvl7pPr marL="2880360" lvl="6" indent="-308610" algn="l">
              <a:spcBef>
                <a:spcPts val="324"/>
              </a:spcBef>
              <a:spcAft>
                <a:spcPts val="0"/>
              </a:spcAft>
              <a:buClr>
                <a:schemeClr val="dk1"/>
              </a:buClr>
              <a:buSzPts val="1800"/>
              <a:buChar char="•"/>
              <a:defRPr sz="1620"/>
            </a:lvl7pPr>
            <a:lvl8pPr marL="3291840" lvl="7" indent="-308610" algn="l">
              <a:spcBef>
                <a:spcPts val="324"/>
              </a:spcBef>
              <a:spcAft>
                <a:spcPts val="0"/>
              </a:spcAft>
              <a:buClr>
                <a:schemeClr val="dk1"/>
              </a:buClr>
              <a:buSzPts val="1800"/>
              <a:buChar char="•"/>
              <a:defRPr sz="1620"/>
            </a:lvl8pPr>
            <a:lvl9pPr marL="3703320" lvl="8" indent="-308610" algn="l">
              <a:spcBef>
                <a:spcPts val="324"/>
              </a:spcBef>
              <a:spcAft>
                <a:spcPts val="0"/>
              </a:spcAft>
              <a:buClr>
                <a:schemeClr val="dk1"/>
              </a:buClr>
              <a:buSzPts val="1800"/>
              <a:buChar char="•"/>
              <a:defRPr sz="1620"/>
            </a:lvl9pPr>
          </a:lstStyle>
          <a:p>
            <a:endParaRPr/>
          </a:p>
        </p:txBody>
      </p:sp>
      <p:sp>
        <p:nvSpPr>
          <p:cNvPr id="31" name="Google Shape;31;p7"/>
          <p:cNvSpPr txBox="1">
            <a:spLocks noGrp="1"/>
          </p:cNvSpPr>
          <p:nvPr>
            <p:ph type="body" idx="2"/>
          </p:nvPr>
        </p:nvSpPr>
        <p:spPr>
          <a:xfrm>
            <a:off x="6330666" y="1254127"/>
            <a:ext cx="5570213" cy="4935539"/>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rgbClr val="666666"/>
              </a:buClr>
              <a:buSzPts val="1800"/>
              <a:buFont typeface="Noto Sans Symbols"/>
              <a:buNone/>
              <a:defRPr sz="1620">
                <a:solidFill>
                  <a:schemeClr val="dk1"/>
                </a:solidFill>
              </a:defRPr>
            </a:lvl1pPr>
            <a:lvl2pPr marL="822960" marR="0" lvl="1" indent="-308610" algn="l">
              <a:lnSpc>
                <a:spcPct val="100000"/>
              </a:lnSpc>
              <a:spcBef>
                <a:spcPts val="810"/>
              </a:spcBef>
              <a:spcAft>
                <a:spcPts val="0"/>
              </a:spcAft>
              <a:buClr>
                <a:schemeClr val="accent1"/>
              </a:buClr>
              <a:buSzPts val="1800"/>
              <a:buFont typeface="Noto Sans Symbols"/>
              <a:buChar char="∙"/>
              <a:defRPr sz="1620">
                <a:solidFill>
                  <a:schemeClr val="dk1"/>
                </a:solidFill>
              </a:defRPr>
            </a:lvl2pPr>
            <a:lvl3pPr marL="1234440" marR="0" lvl="2" indent="-308610" algn="l">
              <a:lnSpc>
                <a:spcPct val="100000"/>
              </a:lnSpc>
              <a:spcBef>
                <a:spcPts val="810"/>
              </a:spcBef>
              <a:spcAft>
                <a:spcPts val="0"/>
              </a:spcAft>
              <a:buClr>
                <a:schemeClr val="accent1"/>
              </a:buClr>
              <a:buSzPts val="1800"/>
              <a:buFont typeface="Arial"/>
              <a:buChar char="–"/>
              <a:defRPr sz="1620">
                <a:solidFill>
                  <a:schemeClr val="dk1"/>
                </a:solidFill>
              </a:defRPr>
            </a:lvl3pPr>
            <a:lvl4pPr marL="1645920" marR="0" lvl="3" indent="-308610" algn="l">
              <a:lnSpc>
                <a:spcPct val="100000"/>
              </a:lnSpc>
              <a:spcBef>
                <a:spcPts val="810"/>
              </a:spcBef>
              <a:spcAft>
                <a:spcPts val="0"/>
              </a:spcAft>
              <a:buClr>
                <a:schemeClr val="accent1"/>
              </a:buClr>
              <a:buSzPts val="1800"/>
              <a:buFont typeface="Arial"/>
              <a:buChar char="•"/>
              <a:defRPr sz="1620">
                <a:solidFill>
                  <a:schemeClr val="dk1"/>
                </a:solidFill>
              </a:defRPr>
            </a:lvl4pPr>
            <a:lvl5pPr marL="2057400" marR="0" lvl="4" indent="-308610" algn="l">
              <a:lnSpc>
                <a:spcPct val="100000"/>
              </a:lnSpc>
              <a:spcBef>
                <a:spcPts val="810"/>
              </a:spcBef>
              <a:spcAft>
                <a:spcPts val="0"/>
              </a:spcAft>
              <a:buClr>
                <a:schemeClr val="accent1"/>
              </a:buClr>
              <a:buSzPts val="1800"/>
              <a:buFont typeface="Arial"/>
              <a:buChar char="–"/>
              <a:defRPr sz="1620">
                <a:solidFill>
                  <a:schemeClr val="dk1"/>
                </a:solidFill>
              </a:defRPr>
            </a:lvl5pPr>
            <a:lvl6pPr marL="2468880" lvl="5" indent="-308610" algn="l">
              <a:spcBef>
                <a:spcPts val="810"/>
              </a:spcBef>
              <a:spcAft>
                <a:spcPts val="0"/>
              </a:spcAft>
              <a:buClr>
                <a:schemeClr val="dk1"/>
              </a:buClr>
              <a:buSzPts val="1800"/>
              <a:buChar char="•"/>
              <a:defRPr sz="1620"/>
            </a:lvl6pPr>
            <a:lvl7pPr marL="2880360" lvl="6" indent="-308610" algn="l">
              <a:spcBef>
                <a:spcPts val="324"/>
              </a:spcBef>
              <a:spcAft>
                <a:spcPts val="0"/>
              </a:spcAft>
              <a:buClr>
                <a:schemeClr val="dk1"/>
              </a:buClr>
              <a:buSzPts val="1800"/>
              <a:buChar char="•"/>
              <a:defRPr sz="1620"/>
            </a:lvl7pPr>
            <a:lvl8pPr marL="3291840" lvl="7" indent="-308610" algn="l">
              <a:spcBef>
                <a:spcPts val="324"/>
              </a:spcBef>
              <a:spcAft>
                <a:spcPts val="0"/>
              </a:spcAft>
              <a:buClr>
                <a:schemeClr val="dk1"/>
              </a:buClr>
              <a:buSzPts val="1800"/>
              <a:buChar char="•"/>
              <a:defRPr sz="1620"/>
            </a:lvl8pPr>
            <a:lvl9pPr marL="3703320" lvl="8" indent="-308610" algn="l">
              <a:spcBef>
                <a:spcPts val="324"/>
              </a:spcBef>
              <a:spcAft>
                <a:spcPts val="0"/>
              </a:spcAft>
              <a:buClr>
                <a:schemeClr val="dk1"/>
              </a:buClr>
              <a:buSzPts val="1800"/>
              <a:buChar char="•"/>
              <a:defRPr sz="1620"/>
            </a:lvl9pPr>
          </a:lstStyle>
          <a:p>
            <a:endParaRPr/>
          </a:p>
        </p:txBody>
      </p:sp>
      <p:sp>
        <p:nvSpPr>
          <p:cNvPr id="32" name="Google Shape;32;p7"/>
          <p:cNvSpPr txBox="1">
            <a:spLocks noGrp="1"/>
          </p:cNvSpPr>
          <p:nvPr>
            <p:ph type="ftr" idx="11"/>
          </p:nvPr>
        </p:nvSpPr>
        <p:spPr>
          <a:xfrm>
            <a:off x="1760416" y="6623233"/>
            <a:ext cx="3860800" cy="115195"/>
          </a:xfrm>
          <a:prstGeom prst="rect">
            <a:avLst/>
          </a:prstGeom>
          <a:noFill/>
          <a:ln>
            <a:noFill/>
          </a:ln>
        </p:spPr>
        <p:txBody>
          <a:bodyPr spcFirstLastPara="1" wrap="square" lIns="0" tIns="71800" rIns="35900" bIns="71800" anchor="ctr" anchorCtr="0">
            <a:noAutofit/>
          </a:bodyPr>
          <a:lstStyle>
            <a:lvl1pPr marR="0" lvl="0" algn="l" rtl="0">
              <a:spcBef>
                <a:spcPts val="0"/>
              </a:spcBef>
              <a:spcAft>
                <a:spcPts val="0"/>
              </a:spcAft>
              <a:buSzPts val="1400"/>
              <a:buNone/>
              <a:defRPr sz="540">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62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62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62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62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62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62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62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62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423354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s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54576" y="750457"/>
            <a:ext cx="9882848" cy="1143000"/>
          </a:xfrm>
        </p:spPr>
        <p:txBody>
          <a:bodyPr/>
          <a:lstStyle>
            <a:lvl1pPr>
              <a:defRPr>
                <a:solidFill>
                  <a:schemeClr val="accent5"/>
                </a:solidFill>
              </a:defRPr>
            </a:lvl1pPr>
          </a:lstStyle>
          <a:p>
            <a:r>
              <a:rPr lang="en-GB"/>
              <a:t>Bullets Cool</a:t>
            </a:r>
            <a:endParaRPr lang="en-US"/>
          </a:p>
        </p:txBody>
      </p:sp>
      <p:sp>
        <p:nvSpPr>
          <p:cNvPr id="8" name="Text Placeholder 7"/>
          <p:cNvSpPr>
            <a:spLocks noGrp="1"/>
          </p:cNvSpPr>
          <p:nvPr>
            <p:ph type="body" sz="quarter" idx="10"/>
          </p:nvPr>
        </p:nvSpPr>
        <p:spPr/>
        <p:txBody>
          <a:bodyPr>
            <a:noAutofit/>
          </a:bodyPr>
          <a:lstStyle>
            <a:lvl1pPr marL="411480" indent="-411480" algn="l">
              <a:buClr>
                <a:schemeClr val="accent5"/>
              </a:buClr>
              <a:buFont typeface="Arial"/>
              <a:buChar char="•"/>
              <a:defRPr sz="2400">
                <a:solidFill>
                  <a:schemeClr val="tx2"/>
                </a:solidFill>
              </a:defRPr>
            </a:lvl1pPr>
            <a:lvl2pPr marL="411480" indent="-411480" algn="l">
              <a:buClr>
                <a:schemeClr val="accent5"/>
              </a:buClr>
              <a:buFont typeface="Arial"/>
              <a:buChar char="•"/>
              <a:defRPr sz="2400">
                <a:solidFill>
                  <a:schemeClr val="tx2"/>
                </a:solidFill>
              </a:defRPr>
            </a:lvl2pPr>
            <a:lvl3pPr marL="411480" indent="-411480" algn="l">
              <a:buClr>
                <a:schemeClr val="accent5"/>
              </a:buClr>
              <a:buFont typeface="Arial"/>
              <a:buChar char="•"/>
              <a:defRPr sz="2400">
                <a:solidFill>
                  <a:schemeClr val="tx2"/>
                </a:solidFill>
              </a:defRPr>
            </a:lvl3pPr>
            <a:lvl4pPr marL="411480" indent="-411480" algn="l">
              <a:buClr>
                <a:schemeClr val="accent5"/>
              </a:buClr>
              <a:buFont typeface="Arial"/>
              <a:buChar char="•"/>
              <a:defRPr sz="2400">
                <a:solidFill>
                  <a:schemeClr val="tx2"/>
                </a:solidFill>
              </a:defRPr>
            </a:lvl4pPr>
            <a:lvl5pPr marL="411480" indent="-411480" algn="l">
              <a:buClr>
                <a:schemeClr val="accent5"/>
              </a:buClr>
              <a:buFont typeface="Arial"/>
              <a:buChar cha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698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ody Copy Cool">
  <p:cSld name="Body Copy Cool">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5"/>
              </a:buClr>
              <a:buSzPts val="5280"/>
              <a:buFont typeface="Century Gothic"/>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11480" lvl="0" indent="-205740" algn="ctr">
              <a:lnSpc>
                <a:spcPct val="130000"/>
              </a:lnSpc>
              <a:spcBef>
                <a:spcPts val="324"/>
              </a:spcBef>
              <a:spcAft>
                <a:spcPts val="0"/>
              </a:spcAft>
              <a:buClr>
                <a:schemeClr val="dk1"/>
              </a:buClr>
              <a:buSzPts val="1800"/>
              <a:buNone/>
              <a:defRPr/>
            </a:lvl1pPr>
            <a:lvl2pPr marL="822960" lvl="1" indent="-205740" algn="ctr">
              <a:lnSpc>
                <a:spcPct val="130000"/>
              </a:lnSpc>
              <a:spcBef>
                <a:spcPts val="324"/>
              </a:spcBef>
              <a:spcAft>
                <a:spcPts val="0"/>
              </a:spcAft>
              <a:buClr>
                <a:schemeClr val="dk1"/>
              </a:buClr>
              <a:buSzPts val="1800"/>
              <a:buNone/>
              <a:defRPr/>
            </a:lvl2pPr>
            <a:lvl3pPr marL="1234440" lvl="2" indent="-205740" algn="ctr">
              <a:lnSpc>
                <a:spcPct val="130000"/>
              </a:lnSpc>
              <a:spcBef>
                <a:spcPts val="324"/>
              </a:spcBef>
              <a:spcAft>
                <a:spcPts val="0"/>
              </a:spcAft>
              <a:buClr>
                <a:schemeClr val="dk1"/>
              </a:buClr>
              <a:buSzPts val="1800"/>
              <a:buNone/>
              <a:defRPr/>
            </a:lvl3pPr>
            <a:lvl4pPr marL="1645920" lvl="3" indent="-205740" algn="ctr">
              <a:lnSpc>
                <a:spcPct val="130000"/>
              </a:lnSpc>
              <a:spcBef>
                <a:spcPts val="324"/>
              </a:spcBef>
              <a:spcAft>
                <a:spcPts val="0"/>
              </a:spcAft>
              <a:buClr>
                <a:schemeClr val="dk1"/>
              </a:buClr>
              <a:buSzPts val="1800"/>
              <a:buNone/>
              <a:defRPr/>
            </a:lvl4pPr>
            <a:lvl5pPr marL="2057400" lvl="4" indent="-205740" algn="ctr">
              <a:lnSpc>
                <a:spcPct val="130000"/>
              </a:lnSpc>
              <a:spcBef>
                <a:spcPts val="324"/>
              </a:spcBef>
              <a:spcAft>
                <a:spcPts val="0"/>
              </a:spcAft>
              <a:buClr>
                <a:schemeClr val="dk1"/>
              </a:buClr>
              <a:buSzPts val="1800"/>
              <a:buNone/>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0525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ullets Cool">
  <p:cSld name="Bullets Cool">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5"/>
              </a:buClr>
              <a:buSzPts val="5280"/>
              <a:buFont typeface="Century Gothic"/>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11480" lvl="0" indent="-342900" algn="l">
              <a:lnSpc>
                <a:spcPct val="130000"/>
              </a:lnSpc>
              <a:spcBef>
                <a:spcPts val="432"/>
              </a:spcBef>
              <a:spcAft>
                <a:spcPts val="0"/>
              </a:spcAft>
              <a:buClr>
                <a:schemeClr val="accent5"/>
              </a:buClr>
              <a:buSzPts val="2400"/>
              <a:buFont typeface="Arial"/>
              <a:buChar char="•"/>
              <a:defRPr sz="2160">
                <a:solidFill>
                  <a:schemeClr val="dk2"/>
                </a:solidFill>
              </a:defRPr>
            </a:lvl1pPr>
            <a:lvl2pPr marL="822960" lvl="1" indent="-342900" algn="l">
              <a:lnSpc>
                <a:spcPct val="130000"/>
              </a:lnSpc>
              <a:spcBef>
                <a:spcPts val="432"/>
              </a:spcBef>
              <a:spcAft>
                <a:spcPts val="0"/>
              </a:spcAft>
              <a:buClr>
                <a:schemeClr val="accent5"/>
              </a:buClr>
              <a:buSzPts val="2400"/>
              <a:buFont typeface="Arial"/>
              <a:buChar char="•"/>
              <a:defRPr sz="2160">
                <a:solidFill>
                  <a:schemeClr val="dk2"/>
                </a:solidFill>
              </a:defRPr>
            </a:lvl2pPr>
            <a:lvl3pPr marL="1234440" lvl="2" indent="-342900" algn="l">
              <a:lnSpc>
                <a:spcPct val="130000"/>
              </a:lnSpc>
              <a:spcBef>
                <a:spcPts val="432"/>
              </a:spcBef>
              <a:spcAft>
                <a:spcPts val="0"/>
              </a:spcAft>
              <a:buClr>
                <a:schemeClr val="accent5"/>
              </a:buClr>
              <a:buSzPts val="2400"/>
              <a:buFont typeface="Arial"/>
              <a:buChar char="•"/>
              <a:defRPr sz="2160">
                <a:solidFill>
                  <a:schemeClr val="dk2"/>
                </a:solidFill>
              </a:defRPr>
            </a:lvl3pPr>
            <a:lvl4pPr marL="1645920" lvl="3" indent="-342900" algn="l">
              <a:lnSpc>
                <a:spcPct val="130000"/>
              </a:lnSpc>
              <a:spcBef>
                <a:spcPts val="432"/>
              </a:spcBef>
              <a:spcAft>
                <a:spcPts val="0"/>
              </a:spcAft>
              <a:buClr>
                <a:schemeClr val="accent5"/>
              </a:buClr>
              <a:buSzPts val="2400"/>
              <a:buFont typeface="Arial"/>
              <a:buChar char="•"/>
              <a:defRPr sz="2160">
                <a:solidFill>
                  <a:schemeClr val="dk2"/>
                </a:solidFill>
              </a:defRPr>
            </a:lvl4pPr>
            <a:lvl5pPr marL="2057400" lvl="4" indent="-342900" algn="l">
              <a:lnSpc>
                <a:spcPct val="130000"/>
              </a:lnSpc>
              <a:spcBef>
                <a:spcPts val="432"/>
              </a:spcBef>
              <a:spcAft>
                <a:spcPts val="0"/>
              </a:spcAft>
              <a:buClr>
                <a:schemeClr val="accent5"/>
              </a:buClr>
              <a:buSzPts val="2400"/>
              <a:buFont typeface="Arial"/>
              <a:buChar char="•"/>
              <a:defRPr sz="2160">
                <a:solidFill>
                  <a:schemeClr val="dk2"/>
                </a:solidFill>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75949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ullets Warm">
  <p:cSld name="Bullets Warm">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2"/>
              </a:buClr>
              <a:buSzPts val="5280"/>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11480" lvl="0" indent="-342900" algn="l">
              <a:lnSpc>
                <a:spcPct val="130000"/>
              </a:lnSpc>
              <a:spcBef>
                <a:spcPts val="432"/>
              </a:spcBef>
              <a:spcAft>
                <a:spcPts val="0"/>
              </a:spcAft>
              <a:buClr>
                <a:schemeClr val="accent2"/>
              </a:buClr>
              <a:buSzPts val="2400"/>
              <a:buFont typeface="Arial"/>
              <a:buChar char="•"/>
              <a:defRPr sz="2160">
                <a:solidFill>
                  <a:schemeClr val="dk2"/>
                </a:solidFill>
              </a:defRPr>
            </a:lvl1pPr>
            <a:lvl2pPr marL="822960" lvl="1" indent="-342900" algn="l">
              <a:lnSpc>
                <a:spcPct val="130000"/>
              </a:lnSpc>
              <a:spcBef>
                <a:spcPts val="432"/>
              </a:spcBef>
              <a:spcAft>
                <a:spcPts val="0"/>
              </a:spcAft>
              <a:buClr>
                <a:schemeClr val="accent2"/>
              </a:buClr>
              <a:buSzPts val="2400"/>
              <a:buFont typeface="Arial"/>
              <a:buChar char="•"/>
              <a:defRPr sz="2160">
                <a:solidFill>
                  <a:schemeClr val="dk2"/>
                </a:solidFill>
              </a:defRPr>
            </a:lvl2pPr>
            <a:lvl3pPr marL="1234440" lvl="2" indent="-342900" algn="l">
              <a:lnSpc>
                <a:spcPct val="130000"/>
              </a:lnSpc>
              <a:spcBef>
                <a:spcPts val="432"/>
              </a:spcBef>
              <a:spcAft>
                <a:spcPts val="0"/>
              </a:spcAft>
              <a:buClr>
                <a:schemeClr val="accent2"/>
              </a:buClr>
              <a:buSzPts val="2400"/>
              <a:buFont typeface="Arial"/>
              <a:buChar char="•"/>
              <a:defRPr sz="2160">
                <a:solidFill>
                  <a:schemeClr val="dk2"/>
                </a:solidFill>
              </a:defRPr>
            </a:lvl3pPr>
            <a:lvl4pPr marL="1645920" lvl="3" indent="-342900" algn="l">
              <a:lnSpc>
                <a:spcPct val="130000"/>
              </a:lnSpc>
              <a:spcBef>
                <a:spcPts val="432"/>
              </a:spcBef>
              <a:spcAft>
                <a:spcPts val="0"/>
              </a:spcAft>
              <a:buClr>
                <a:schemeClr val="accent2"/>
              </a:buClr>
              <a:buSzPts val="2400"/>
              <a:buFont typeface="Arial"/>
              <a:buChar char="•"/>
              <a:defRPr sz="2160">
                <a:solidFill>
                  <a:schemeClr val="dk2"/>
                </a:solidFill>
              </a:defRPr>
            </a:lvl4pPr>
            <a:lvl5pPr marL="2057400" lvl="4" indent="-342900" algn="l">
              <a:lnSpc>
                <a:spcPct val="130000"/>
              </a:lnSpc>
              <a:spcBef>
                <a:spcPts val="432"/>
              </a:spcBef>
              <a:spcAft>
                <a:spcPts val="0"/>
              </a:spcAft>
              <a:buClr>
                <a:schemeClr val="accent2"/>
              </a:buClr>
              <a:buSzPts val="2400"/>
              <a:buFont typeface="Arial"/>
              <a:buChar char="•"/>
              <a:defRPr sz="2160">
                <a:solidFill>
                  <a:schemeClr val="dk2"/>
                </a:solidFill>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08912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s Cool">
  <p:cSld name="Section Titles Cool">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1154576" y="2503126"/>
            <a:ext cx="9882848" cy="146411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528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p:nvPr/>
        </p:nvSpPr>
        <p:spPr>
          <a:xfrm>
            <a:off x="5785768" y="2503126"/>
            <a:ext cx="620464" cy="117511"/>
          </a:xfrm>
          <a:prstGeom prst="rect">
            <a:avLst/>
          </a:prstGeom>
          <a:solidFill>
            <a:schemeClr val="lt1"/>
          </a:solidFill>
          <a:ln>
            <a:noFill/>
          </a:ln>
        </p:spPr>
        <p:txBody>
          <a:bodyPr spcFirstLastPara="1" wrap="square" lIns="82283" tIns="41130" rIns="82283" bIns="41130" anchor="ctr" anchorCtr="0">
            <a:noAutofit/>
          </a:bodyPr>
          <a:lstStyle/>
          <a:p>
            <a:pPr marL="0" marR="0" lvl="0" indent="0" algn="ctr" rtl="0">
              <a:spcBef>
                <a:spcPts val="0"/>
              </a:spcBef>
              <a:spcAft>
                <a:spcPts val="0"/>
              </a:spcAft>
              <a:buNone/>
            </a:pPr>
            <a:endParaRPr sz="1944">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49101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Cool">
  <p:cSld name="Quote Cool">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3"/>
          <p:cNvSpPr txBox="1">
            <a:spLocks noGrp="1"/>
          </p:cNvSpPr>
          <p:nvPr>
            <p:ph type="body" idx="1"/>
          </p:nvPr>
        </p:nvSpPr>
        <p:spPr>
          <a:xfrm>
            <a:off x="1365251" y="5041728"/>
            <a:ext cx="9461500" cy="678180"/>
          </a:xfrm>
          <a:prstGeom prst="rect">
            <a:avLst/>
          </a:prstGeom>
          <a:noFill/>
          <a:ln>
            <a:noFill/>
          </a:ln>
        </p:spPr>
        <p:txBody>
          <a:bodyPr spcFirstLastPara="1" wrap="square" lIns="91425" tIns="45700" rIns="91425" bIns="45700" anchor="t" anchorCtr="0">
            <a:noAutofit/>
          </a:bodyPr>
          <a:lstStyle>
            <a:lvl1pPr marL="411480" lvl="0" indent="-20574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1pPr>
            <a:lvl2pPr marL="822960" lvl="1" indent="-20574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2pPr>
            <a:lvl3pPr marL="1234440" lvl="2" indent="-20574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3pPr>
            <a:lvl4pPr marL="1645920" lvl="3" indent="-20574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4pPr>
            <a:lvl5pPr marL="2057400" lvl="4" indent="-20574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
        <p:nvSpPr>
          <p:cNvPr id="50" name="Google Shape;50;p13"/>
          <p:cNvSpPr txBox="1">
            <a:spLocks noGrp="1"/>
          </p:cNvSpPr>
          <p:nvPr>
            <p:ph type="title"/>
          </p:nvPr>
        </p:nvSpPr>
        <p:spPr>
          <a:xfrm>
            <a:off x="1154576" y="750458"/>
            <a:ext cx="9882848" cy="4291271"/>
          </a:xfrm>
          <a:prstGeom prst="rect">
            <a:avLst/>
          </a:prstGeom>
          <a:noFill/>
          <a:ln>
            <a:noFill/>
          </a:ln>
        </p:spPr>
        <p:txBody>
          <a:bodyPr spcFirstLastPara="1" wrap="square" lIns="91425" tIns="45700" rIns="91425" bIns="45700" anchor="ctr" anchorCtr="0">
            <a:noAutofit/>
          </a:bodyPr>
          <a:lstStyle>
            <a:lvl1pPr lvl="0" algn="ctr">
              <a:lnSpc>
                <a:spcPct val="130000"/>
              </a:lnSpc>
              <a:spcBef>
                <a:spcPts val="0"/>
              </a:spcBef>
              <a:spcAft>
                <a:spcPts val="0"/>
              </a:spcAft>
              <a:buClr>
                <a:schemeClr val="lt2"/>
              </a:buClr>
              <a:buSzPts val="2760"/>
              <a:buFont typeface="Century Gothic"/>
              <a:buNone/>
              <a:defRPr sz="2484">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18978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ingle Stat Cool">
  <p:cSld name="Single Stat Cool">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4345487" y="1193935"/>
            <a:ext cx="3512229" cy="18864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1520"/>
              <a:buFont typeface="Century Gothic"/>
              <a:buNone/>
              <a:defRPr sz="10368">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5"/>
          <p:cNvSpPr txBox="1">
            <a:spLocks noGrp="1"/>
          </p:cNvSpPr>
          <p:nvPr>
            <p:ph type="body" idx="1"/>
          </p:nvPr>
        </p:nvSpPr>
        <p:spPr>
          <a:xfrm>
            <a:off x="3870004" y="3088464"/>
            <a:ext cx="4462579" cy="1822188"/>
          </a:xfrm>
          <a:prstGeom prst="rect">
            <a:avLst/>
          </a:prstGeom>
          <a:noFill/>
          <a:ln>
            <a:noFill/>
          </a:ln>
        </p:spPr>
        <p:txBody>
          <a:bodyPr spcFirstLastPara="1" wrap="square" lIns="91425" tIns="45700" rIns="91425" bIns="45700" anchor="t" anchorCtr="0">
            <a:noAutofit/>
          </a:bodyPr>
          <a:lstStyle>
            <a:lvl1pPr marL="411480" lvl="0" indent="-205740" algn="ctr">
              <a:lnSpc>
                <a:spcPct val="130000"/>
              </a:lnSpc>
              <a:spcBef>
                <a:spcPts val="0"/>
              </a:spcBef>
              <a:spcAft>
                <a:spcPts val="0"/>
              </a:spcAft>
              <a:buClr>
                <a:schemeClr val="lt1"/>
              </a:buClr>
              <a:buSzPts val="2760"/>
              <a:buFont typeface="Century Gothic"/>
              <a:buNone/>
              <a:defRPr sz="2484" b="1" i="0">
                <a:solidFill>
                  <a:schemeClr val="lt1"/>
                </a:solidFill>
                <a:latin typeface="Century Gothic"/>
                <a:ea typeface="Century Gothic"/>
                <a:cs typeface="Century Gothic"/>
                <a:sym typeface="Century Gothic"/>
              </a:defRPr>
            </a:lvl1pPr>
            <a:lvl2pPr marL="822960" lvl="1" indent="-205740" algn="ctr">
              <a:lnSpc>
                <a:spcPct val="130000"/>
              </a:lnSpc>
              <a:spcBef>
                <a:spcPts val="324"/>
              </a:spcBef>
              <a:spcAft>
                <a:spcPts val="0"/>
              </a:spcAft>
              <a:buClr>
                <a:schemeClr val="dk1"/>
              </a:buClr>
              <a:buSzPts val="1800"/>
              <a:buNone/>
              <a:defRPr/>
            </a:lvl2pPr>
            <a:lvl3pPr marL="1234440" lvl="2" indent="-205740" algn="ctr">
              <a:lnSpc>
                <a:spcPct val="130000"/>
              </a:lnSpc>
              <a:spcBef>
                <a:spcPts val="324"/>
              </a:spcBef>
              <a:spcAft>
                <a:spcPts val="0"/>
              </a:spcAft>
              <a:buClr>
                <a:schemeClr val="dk1"/>
              </a:buClr>
              <a:buSzPts val="1800"/>
              <a:buNone/>
              <a:defRPr/>
            </a:lvl3pPr>
            <a:lvl4pPr marL="1645920" lvl="3" indent="-205740" algn="ctr">
              <a:lnSpc>
                <a:spcPct val="130000"/>
              </a:lnSpc>
              <a:spcBef>
                <a:spcPts val="324"/>
              </a:spcBef>
              <a:spcAft>
                <a:spcPts val="0"/>
              </a:spcAft>
              <a:buClr>
                <a:schemeClr val="dk1"/>
              </a:buClr>
              <a:buSzPts val="1800"/>
              <a:buNone/>
              <a:defRPr/>
            </a:lvl4pPr>
            <a:lvl5pPr marL="2057400" lvl="4" indent="-205740" algn="ctr">
              <a:lnSpc>
                <a:spcPct val="130000"/>
              </a:lnSpc>
              <a:spcBef>
                <a:spcPts val="324"/>
              </a:spcBef>
              <a:spcAft>
                <a:spcPts val="0"/>
              </a:spcAft>
              <a:buClr>
                <a:schemeClr val="dk1"/>
              </a:buClr>
              <a:buSzPts val="1800"/>
              <a:buNone/>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61729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ingle Stat Warm">
  <p:cSld name="Single Stat Warm">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6"/>
          <p:cNvSpPr txBox="1">
            <a:spLocks noGrp="1"/>
          </p:cNvSpPr>
          <p:nvPr>
            <p:ph type="title"/>
          </p:nvPr>
        </p:nvSpPr>
        <p:spPr>
          <a:xfrm>
            <a:off x="4345487" y="1193935"/>
            <a:ext cx="3512229" cy="18864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1520"/>
              <a:buFont typeface="Century Gothic"/>
              <a:buNone/>
              <a:defRPr sz="10368">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6"/>
          <p:cNvSpPr txBox="1">
            <a:spLocks noGrp="1"/>
          </p:cNvSpPr>
          <p:nvPr>
            <p:ph type="body" idx="1"/>
          </p:nvPr>
        </p:nvSpPr>
        <p:spPr>
          <a:xfrm>
            <a:off x="3870004" y="3088464"/>
            <a:ext cx="4462579" cy="1822188"/>
          </a:xfrm>
          <a:prstGeom prst="rect">
            <a:avLst/>
          </a:prstGeom>
          <a:noFill/>
          <a:ln>
            <a:noFill/>
          </a:ln>
        </p:spPr>
        <p:txBody>
          <a:bodyPr spcFirstLastPara="1" wrap="square" lIns="91425" tIns="45700" rIns="91425" bIns="45700" anchor="t" anchorCtr="0">
            <a:noAutofit/>
          </a:bodyPr>
          <a:lstStyle>
            <a:lvl1pPr marL="411480" lvl="0" indent="-205740" algn="ctr">
              <a:lnSpc>
                <a:spcPct val="130000"/>
              </a:lnSpc>
              <a:spcBef>
                <a:spcPts val="0"/>
              </a:spcBef>
              <a:spcAft>
                <a:spcPts val="0"/>
              </a:spcAft>
              <a:buClr>
                <a:schemeClr val="lt1"/>
              </a:buClr>
              <a:buSzPts val="2760"/>
              <a:buFont typeface="Century Gothic"/>
              <a:buNone/>
              <a:defRPr sz="2484" b="1" i="0">
                <a:solidFill>
                  <a:schemeClr val="lt1"/>
                </a:solidFill>
                <a:latin typeface="Century Gothic"/>
                <a:ea typeface="Century Gothic"/>
                <a:cs typeface="Century Gothic"/>
                <a:sym typeface="Century Gothic"/>
              </a:defRPr>
            </a:lvl1pPr>
            <a:lvl2pPr marL="822960" lvl="1" indent="-205740" algn="ctr">
              <a:lnSpc>
                <a:spcPct val="130000"/>
              </a:lnSpc>
              <a:spcBef>
                <a:spcPts val="324"/>
              </a:spcBef>
              <a:spcAft>
                <a:spcPts val="0"/>
              </a:spcAft>
              <a:buClr>
                <a:schemeClr val="dk1"/>
              </a:buClr>
              <a:buSzPts val="1800"/>
              <a:buNone/>
              <a:defRPr/>
            </a:lvl2pPr>
            <a:lvl3pPr marL="1234440" lvl="2" indent="-205740" algn="ctr">
              <a:lnSpc>
                <a:spcPct val="130000"/>
              </a:lnSpc>
              <a:spcBef>
                <a:spcPts val="324"/>
              </a:spcBef>
              <a:spcAft>
                <a:spcPts val="0"/>
              </a:spcAft>
              <a:buClr>
                <a:schemeClr val="dk1"/>
              </a:buClr>
              <a:buSzPts val="1800"/>
              <a:buNone/>
              <a:defRPr/>
            </a:lvl3pPr>
            <a:lvl4pPr marL="1645920" lvl="3" indent="-205740" algn="ctr">
              <a:lnSpc>
                <a:spcPct val="130000"/>
              </a:lnSpc>
              <a:spcBef>
                <a:spcPts val="324"/>
              </a:spcBef>
              <a:spcAft>
                <a:spcPts val="0"/>
              </a:spcAft>
              <a:buClr>
                <a:schemeClr val="dk1"/>
              </a:buClr>
              <a:buSzPts val="1800"/>
              <a:buNone/>
              <a:defRPr/>
            </a:lvl4pPr>
            <a:lvl5pPr marL="2057400" lvl="4" indent="-205740" algn="ctr">
              <a:lnSpc>
                <a:spcPct val="130000"/>
              </a:lnSpc>
              <a:spcBef>
                <a:spcPts val="324"/>
              </a:spcBef>
              <a:spcAft>
                <a:spcPts val="0"/>
              </a:spcAft>
              <a:buClr>
                <a:schemeClr val="dk1"/>
              </a:buClr>
              <a:buSzPts val="1800"/>
              <a:buNone/>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3697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 stats warm">
  <p:cSld name="2 stats warm">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7"/>
          <p:cNvSpPr txBox="1">
            <a:spLocks noGrp="1"/>
          </p:cNvSpPr>
          <p:nvPr>
            <p:ph type="title"/>
          </p:nvPr>
        </p:nvSpPr>
        <p:spPr>
          <a:xfrm>
            <a:off x="1127697" y="1419175"/>
            <a:ext cx="4561755" cy="18304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9000"/>
              <a:buFont typeface="Century Gothic"/>
              <a:buNone/>
              <a:defRPr sz="8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1127699" y="3249931"/>
            <a:ext cx="4561903" cy="1918769"/>
          </a:xfrm>
          <a:prstGeom prst="rect">
            <a:avLst/>
          </a:prstGeom>
          <a:noFill/>
          <a:ln>
            <a:noFill/>
          </a:ln>
        </p:spPr>
        <p:txBody>
          <a:bodyPr spcFirstLastPara="1" wrap="square" lIns="91425" tIns="45700" rIns="91425" bIns="45700" anchor="t" anchorCtr="0">
            <a:noAutofit/>
          </a:bodyPr>
          <a:lstStyle>
            <a:lvl1pPr marL="411480" lvl="0" indent="-205740" algn="ctr">
              <a:lnSpc>
                <a:spcPct val="130000"/>
              </a:lnSpc>
              <a:spcBef>
                <a:spcPts val="0"/>
              </a:spcBef>
              <a:spcAft>
                <a:spcPts val="0"/>
              </a:spcAft>
              <a:buClr>
                <a:schemeClr val="lt1"/>
              </a:buClr>
              <a:buSzPts val="2400"/>
              <a:buFont typeface="Century Gothic"/>
              <a:buNone/>
              <a:defRPr sz="2160" b="1" i="0">
                <a:solidFill>
                  <a:schemeClr val="lt1"/>
                </a:solidFill>
                <a:latin typeface="Century Gothic"/>
                <a:ea typeface="Century Gothic"/>
                <a:cs typeface="Century Gothic"/>
                <a:sym typeface="Century Gothic"/>
              </a:defRPr>
            </a:lvl1pPr>
            <a:lvl2pPr marL="822960" lvl="1" indent="-205740" algn="ctr">
              <a:lnSpc>
                <a:spcPct val="130000"/>
              </a:lnSpc>
              <a:spcBef>
                <a:spcPts val="324"/>
              </a:spcBef>
              <a:spcAft>
                <a:spcPts val="0"/>
              </a:spcAft>
              <a:buClr>
                <a:schemeClr val="dk1"/>
              </a:buClr>
              <a:buSzPts val="1800"/>
              <a:buNone/>
              <a:defRPr/>
            </a:lvl2pPr>
            <a:lvl3pPr marL="1234440" lvl="2" indent="-205740" algn="ctr">
              <a:lnSpc>
                <a:spcPct val="130000"/>
              </a:lnSpc>
              <a:spcBef>
                <a:spcPts val="324"/>
              </a:spcBef>
              <a:spcAft>
                <a:spcPts val="0"/>
              </a:spcAft>
              <a:buClr>
                <a:schemeClr val="dk1"/>
              </a:buClr>
              <a:buSzPts val="1800"/>
              <a:buNone/>
              <a:defRPr/>
            </a:lvl3pPr>
            <a:lvl4pPr marL="1645920" lvl="3" indent="-205740" algn="ctr">
              <a:lnSpc>
                <a:spcPct val="130000"/>
              </a:lnSpc>
              <a:spcBef>
                <a:spcPts val="324"/>
              </a:spcBef>
              <a:spcAft>
                <a:spcPts val="0"/>
              </a:spcAft>
              <a:buClr>
                <a:schemeClr val="dk1"/>
              </a:buClr>
              <a:buSzPts val="1800"/>
              <a:buNone/>
              <a:defRPr/>
            </a:lvl4pPr>
            <a:lvl5pPr marL="2057400" lvl="4" indent="-205740" algn="ctr">
              <a:lnSpc>
                <a:spcPct val="130000"/>
              </a:lnSpc>
              <a:spcBef>
                <a:spcPts val="324"/>
              </a:spcBef>
              <a:spcAft>
                <a:spcPts val="0"/>
              </a:spcAft>
              <a:buClr>
                <a:schemeClr val="dk1"/>
              </a:buClr>
              <a:buSzPts val="1800"/>
              <a:buNone/>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
        <p:nvSpPr>
          <p:cNvPr id="62" name="Google Shape;62;p17"/>
          <p:cNvSpPr txBox="1">
            <a:spLocks noGrp="1"/>
          </p:cNvSpPr>
          <p:nvPr>
            <p:ph type="body" idx="2"/>
          </p:nvPr>
        </p:nvSpPr>
        <p:spPr>
          <a:xfrm>
            <a:off x="6503073" y="3249931"/>
            <a:ext cx="4561903" cy="1918769"/>
          </a:xfrm>
          <a:prstGeom prst="rect">
            <a:avLst/>
          </a:prstGeom>
          <a:noFill/>
          <a:ln>
            <a:noFill/>
          </a:ln>
        </p:spPr>
        <p:txBody>
          <a:bodyPr spcFirstLastPara="1" wrap="square" lIns="91425" tIns="45700" rIns="91425" bIns="45700" anchor="t" anchorCtr="0">
            <a:noAutofit/>
          </a:bodyPr>
          <a:lstStyle>
            <a:lvl1pPr marL="411480" lvl="0" indent="-205740" algn="ctr">
              <a:lnSpc>
                <a:spcPct val="130000"/>
              </a:lnSpc>
              <a:spcBef>
                <a:spcPts val="0"/>
              </a:spcBef>
              <a:spcAft>
                <a:spcPts val="0"/>
              </a:spcAft>
              <a:buClr>
                <a:schemeClr val="lt1"/>
              </a:buClr>
              <a:buSzPts val="2400"/>
              <a:buFont typeface="Century Gothic"/>
              <a:buNone/>
              <a:defRPr sz="2160" b="1" i="0">
                <a:solidFill>
                  <a:schemeClr val="lt1"/>
                </a:solidFill>
                <a:latin typeface="Century Gothic"/>
                <a:ea typeface="Century Gothic"/>
                <a:cs typeface="Century Gothic"/>
                <a:sym typeface="Century Gothic"/>
              </a:defRPr>
            </a:lvl1pPr>
            <a:lvl2pPr marL="822960" lvl="1" indent="-205740" algn="ctr">
              <a:lnSpc>
                <a:spcPct val="130000"/>
              </a:lnSpc>
              <a:spcBef>
                <a:spcPts val="324"/>
              </a:spcBef>
              <a:spcAft>
                <a:spcPts val="0"/>
              </a:spcAft>
              <a:buClr>
                <a:schemeClr val="dk1"/>
              </a:buClr>
              <a:buSzPts val="1800"/>
              <a:buNone/>
              <a:defRPr/>
            </a:lvl2pPr>
            <a:lvl3pPr marL="1234440" lvl="2" indent="-205740" algn="ctr">
              <a:lnSpc>
                <a:spcPct val="130000"/>
              </a:lnSpc>
              <a:spcBef>
                <a:spcPts val="324"/>
              </a:spcBef>
              <a:spcAft>
                <a:spcPts val="0"/>
              </a:spcAft>
              <a:buClr>
                <a:schemeClr val="dk1"/>
              </a:buClr>
              <a:buSzPts val="1800"/>
              <a:buNone/>
              <a:defRPr/>
            </a:lvl3pPr>
            <a:lvl4pPr marL="1645920" lvl="3" indent="-205740" algn="ctr">
              <a:lnSpc>
                <a:spcPct val="130000"/>
              </a:lnSpc>
              <a:spcBef>
                <a:spcPts val="324"/>
              </a:spcBef>
              <a:spcAft>
                <a:spcPts val="0"/>
              </a:spcAft>
              <a:buClr>
                <a:schemeClr val="dk1"/>
              </a:buClr>
              <a:buSzPts val="1800"/>
              <a:buNone/>
              <a:defRPr/>
            </a:lvl4pPr>
            <a:lvl5pPr marL="2057400" lvl="4" indent="-205740" algn="ctr">
              <a:lnSpc>
                <a:spcPct val="130000"/>
              </a:lnSpc>
              <a:spcBef>
                <a:spcPts val="324"/>
              </a:spcBef>
              <a:spcAft>
                <a:spcPts val="0"/>
              </a:spcAft>
              <a:buClr>
                <a:schemeClr val="dk1"/>
              </a:buClr>
              <a:buSzPts val="1800"/>
              <a:buNone/>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
        <p:nvSpPr>
          <p:cNvPr id="63" name="Google Shape;63;p17"/>
          <p:cNvSpPr txBox="1">
            <a:spLocks noGrp="1"/>
          </p:cNvSpPr>
          <p:nvPr>
            <p:ph type="body" idx="3"/>
          </p:nvPr>
        </p:nvSpPr>
        <p:spPr>
          <a:xfrm>
            <a:off x="6503073" y="1411161"/>
            <a:ext cx="4561903" cy="1830704"/>
          </a:xfrm>
          <a:prstGeom prst="rect">
            <a:avLst/>
          </a:prstGeom>
          <a:noFill/>
          <a:ln>
            <a:noFill/>
          </a:ln>
        </p:spPr>
        <p:txBody>
          <a:bodyPr spcFirstLastPara="1" wrap="square" lIns="91425" tIns="45700" rIns="91425" bIns="45700" anchor="ctr" anchorCtr="0">
            <a:noAutofit/>
          </a:bodyPr>
          <a:lstStyle>
            <a:lvl1pPr marL="411480" lvl="0" indent="-205740" algn="ctr">
              <a:lnSpc>
                <a:spcPct val="100000"/>
              </a:lnSpc>
              <a:spcBef>
                <a:spcPts val="0"/>
              </a:spcBef>
              <a:spcAft>
                <a:spcPts val="0"/>
              </a:spcAft>
              <a:buClr>
                <a:schemeClr val="lt1"/>
              </a:buClr>
              <a:buSzPts val="9000"/>
              <a:buFont typeface="Century Gothic"/>
              <a:buNone/>
              <a:defRPr sz="8100" b="1" i="0">
                <a:solidFill>
                  <a:schemeClr val="lt1"/>
                </a:solidFill>
                <a:latin typeface="Century Gothic"/>
                <a:ea typeface="Century Gothic"/>
                <a:cs typeface="Century Gothic"/>
                <a:sym typeface="Century Gothic"/>
              </a:defRPr>
            </a:lvl1pPr>
            <a:lvl2pPr marL="822960" lvl="1" indent="-205740" algn="ctr">
              <a:lnSpc>
                <a:spcPct val="130000"/>
              </a:lnSpc>
              <a:spcBef>
                <a:spcPts val="324"/>
              </a:spcBef>
              <a:spcAft>
                <a:spcPts val="0"/>
              </a:spcAft>
              <a:buClr>
                <a:schemeClr val="dk1"/>
              </a:buClr>
              <a:buSzPts val="1800"/>
              <a:buNone/>
              <a:defRPr/>
            </a:lvl2pPr>
            <a:lvl3pPr marL="1234440" lvl="2" indent="-205740" algn="ctr">
              <a:lnSpc>
                <a:spcPct val="130000"/>
              </a:lnSpc>
              <a:spcBef>
                <a:spcPts val="324"/>
              </a:spcBef>
              <a:spcAft>
                <a:spcPts val="0"/>
              </a:spcAft>
              <a:buClr>
                <a:schemeClr val="dk1"/>
              </a:buClr>
              <a:buSzPts val="1800"/>
              <a:buNone/>
              <a:defRPr/>
            </a:lvl3pPr>
            <a:lvl4pPr marL="1645920" lvl="3" indent="-205740" algn="ctr">
              <a:lnSpc>
                <a:spcPct val="130000"/>
              </a:lnSpc>
              <a:spcBef>
                <a:spcPts val="324"/>
              </a:spcBef>
              <a:spcAft>
                <a:spcPts val="0"/>
              </a:spcAft>
              <a:buClr>
                <a:schemeClr val="dk1"/>
              </a:buClr>
              <a:buSzPts val="1800"/>
              <a:buNone/>
              <a:defRPr/>
            </a:lvl4pPr>
            <a:lvl5pPr marL="2057400" lvl="4" indent="-205740" algn="ctr">
              <a:lnSpc>
                <a:spcPct val="130000"/>
              </a:lnSpc>
              <a:spcBef>
                <a:spcPts val="324"/>
              </a:spcBef>
              <a:spcAft>
                <a:spcPts val="0"/>
              </a:spcAft>
              <a:buClr>
                <a:schemeClr val="dk1"/>
              </a:buClr>
              <a:buSzPts val="1800"/>
              <a:buNone/>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68640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 stats cool">
  <p:cSld name="2 stats cool">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1127697" y="1419175"/>
            <a:ext cx="4561755" cy="18304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9000"/>
              <a:buFont typeface="Century Gothic"/>
              <a:buNone/>
              <a:defRPr sz="8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8"/>
          <p:cNvSpPr txBox="1">
            <a:spLocks noGrp="1"/>
          </p:cNvSpPr>
          <p:nvPr>
            <p:ph type="body" idx="1"/>
          </p:nvPr>
        </p:nvSpPr>
        <p:spPr>
          <a:xfrm>
            <a:off x="1127699" y="3249931"/>
            <a:ext cx="4561903" cy="1918769"/>
          </a:xfrm>
          <a:prstGeom prst="rect">
            <a:avLst/>
          </a:prstGeom>
          <a:noFill/>
          <a:ln>
            <a:noFill/>
          </a:ln>
        </p:spPr>
        <p:txBody>
          <a:bodyPr spcFirstLastPara="1" wrap="square" lIns="91425" tIns="45700" rIns="91425" bIns="45700" anchor="t" anchorCtr="0">
            <a:noAutofit/>
          </a:bodyPr>
          <a:lstStyle>
            <a:lvl1pPr marL="411480" lvl="0" indent="-205740" algn="ctr">
              <a:lnSpc>
                <a:spcPct val="130000"/>
              </a:lnSpc>
              <a:spcBef>
                <a:spcPts val="0"/>
              </a:spcBef>
              <a:spcAft>
                <a:spcPts val="0"/>
              </a:spcAft>
              <a:buClr>
                <a:schemeClr val="lt1"/>
              </a:buClr>
              <a:buSzPts val="2400"/>
              <a:buFont typeface="Century Gothic"/>
              <a:buNone/>
              <a:defRPr sz="2160" b="1" i="0">
                <a:solidFill>
                  <a:schemeClr val="lt1"/>
                </a:solidFill>
                <a:latin typeface="Century Gothic"/>
                <a:ea typeface="Century Gothic"/>
                <a:cs typeface="Century Gothic"/>
                <a:sym typeface="Century Gothic"/>
              </a:defRPr>
            </a:lvl1pPr>
            <a:lvl2pPr marL="822960" lvl="1" indent="-205740" algn="ctr">
              <a:lnSpc>
                <a:spcPct val="130000"/>
              </a:lnSpc>
              <a:spcBef>
                <a:spcPts val="324"/>
              </a:spcBef>
              <a:spcAft>
                <a:spcPts val="0"/>
              </a:spcAft>
              <a:buClr>
                <a:schemeClr val="dk1"/>
              </a:buClr>
              <a:buSzPts val="1800"/>
              <a:buNone/>
              <a:defRPr/>
            </a:lvl2pPr>
            <a:lvl3pPr marL="1234440" lvl="2" indent="-205740" algn="ctr">
              <a:lnSpc>
                <a:spcPct val="130000"/>
              </a:lnSpc>
              <a:spcBef>
                <a:spcPts val="324"/>
              </a:spcBef>
              <a:spcAft>
                <a:spcPts val="0"/>
              </a:spcAft>
              <a:buClr>
                <a:schemeClr val="dk1"/>
              </a:buClr>
              <a:buSzPts val="1800"/>
              <a:buNone/>
              <a:defRPr/>
            </a:lvl3pPr>
            <a:lvl4pPr marL="1645920" lvl="3" indent="-205740" algn="ctr">
              <a:lnSpc>
                <a:spcPct val="130000"/>
              </a:lnSpc>
              <a:spcBef>
                <a:spcPts val="324"/>
              </a:spcBef>
              <a:spcAft>
                <a:spcPts val="0"/>
              </a:spcAft>
              <a:buClr>
                <a:schemeClr val="dk1"/>
              </a:buClr>
              <a:buSzPts val="1800"/>
              <a:buNone/>
              <a:defRPr/>
            </a:lvl4pPr>
            <a:lvl5pPr marL="2057400" lvl="4" indent="-205740" algn="ctr">
              <a:lnSpc>
                <a:spcPct val="130000"/>
              </a:lnSpc>
              <a:spcBef>
                <a:spcPts val="324"/>
              </a:spcBef>
              <a:spcAft>
                <a:spcPts val="0"/>
              </a:spcAft>
              <a:buClr>
                <a:schemeClr val="dk1"/>
              </a:buClr>
              <a:buSzPts val="1800"/>
              <a:buNone/>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
        <p:nvSpPr>
          <p:cNvPr id="67" name="Google Shape;67;p18"/>
          <p:cNvSpPr txBox="1">
            <a:spLocks noGrp="1"/>
          </p:cNvSpPr>
          <p:nvPr>
            <p:ph type="body" idx="2"/>
          </p:nvPr>
        </p:nvSpPr>
        <p:spPr>
          <a:xfrm>
            <a:off x="6503073" y="3249931"/>
            <a:ext cx="4561903" cy="1918769"/>
          </a:xfrm>
          <a:prstGeom prst="rect">
            <a:avLst/>
          </a:prstGeom>
          <a:noFill/>
          <a:ln>
            <a:noFill/>
          </a:ln>
        </p:spPr>
        <p:txBody>
          <a:bodyPr spcFirstLastPara="1" wrap="square" lIns="91425" tIns="45700" rIns="91425" bIns="45700" anchor="t" anchorCtr="0">
            <a:noAutofit/>
          </a:bodyPr>
          <a:lstStyle>
            <a:lvl1pPr marL="411480" lvl="0" indent="-205740" algn="ctr">
              <a:lnSpc>
                <a:spcPct val="130000"/>
              </a:lnSpc>
              <a:spcBef>
                <a:spcPts val="0"/>
              </a:spcBef>
              <a:spcAft>
                <a:spcPts val="0"/>
              </a:spcAft>
              <a:buClr>
                <a:schemeClr val="lt1"/>
              </a:buClr>
              <a:buSzPts val="2400"/>
              <a:buFont typeface="Century Gothic"/>
              <a:buNone/>
              <a:defRPr sz="2160" b="1" i="0">
                <a:solidFill>
                  <a:schemeClr val="lt1"/>
                </a:solidFill>
                <a:latin typeface="Century Gothic"/>
                <a:ea typeface="Century Gothic"/>
                <a:cs typeface="Century Gothic"/>
                <a:sym typeface="Century Gothic"/>
              </a:defRPr>
            </a:lvl1pPr>
            <a:lvl2pPr marL="822960" lvl="1" indent="-205740" algn="ctr">
              <a:lnSpc>
                <a:spcPct val="130000"/>
              </a:lnSpc>
              <a:spcBef>
                <a:spcPts val="324"/>
              </a:spcBef>
              <a:spcAft>
                <a:spcPts val="0"/>
              </a:spcAft>
              <a:buClr>
                <a:schemeClr val="dk1"/>
              </a:buClr>
              <a:buSzPts val="1800"/>
              <a:buNone/>
              <a:defRPr/>
            </a:lvl2pPr>
            <a:lvl3pPr marL="1234440" lvl="2" indent="-205740" algn="ctr">
              <a:lnSpc>
                <a:spcPct val="130000"/>
              </a:lnSpc>
              <a:spcBef>
                <a:spcPts val="324"/>
              </a:spcBef>
              <a:spcAft>
                <a:spcPts val="0"/>
              </a:spcAft>
              <a:buClr>
                <a:schemeClr val="dk1"/>
              </a:buClr>
              <a:buSzPts val="1800"/>
              <a:buNone/>
              <a:defRPr/>
            </a:lvl3pPr>
            <a:lvl4pPr marL="1645920" lvl="3" indent="-205740" algn="ctr">
              <a:lnSpc>
                <a:spcPct val="130000"/>
              </a:lnSpc>
              <a:spcBef>
                <a:spcPts val="324"/>
              </a:spcBef>
              <a:spcAft>
                <a:spcPts val="0"/>
              </a:spcAft>
              <a:buClr>
                <a:schemeClr val="dk1"/>
              </a:buClr>
              <a:buSzPts val="1800"/>
              <a:buNone/>
              <a:defRPr/>
            </a:lvl4pPr>
            <a:lvl5pPr marL="2057400" lvl="4" indent="-205740" algn="ctr">
              <a:lnSpc>
                <a:spcPct val="130000"/>
              </a:lnSpc>
              <a:spcBef>
                <a:spcPts val="324"/>
              </a:spcBef>
              <a:spcAft>
                <a:spcPts val="0"/>
              </a:spcAft>
              <a:buClr>
                <a:schemeClr val="dk1"/>
              </a:buClr>
              <a:buSzPts val="1800"/>
              <a:buNone/>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
        <p:nvSpPr>
          <p:cNvPr id="68" name="Google Shape;68;p18"/>
          <p:cNvSpPr txBox="1">
            <a:spLocks noGrp="1"/>
          </p:cNvSpPr>
          <p:nvPr>
            <p:ph type="body" idx="3"/>
          </p:nvPr>
        </p:nvSpPr>
        <p:spPr>
          <a:xfrm>
            <a:off x="6503073" y="1411161"/>
            <a:ext cx="4561903" cy="1830704"/>
          </a:xfrm>
          <a:prstGeom prst="rect">
            <a:avLst/>
          </a:prstGeom>
          <a:noFill/>
          <a:ln>
            <a:noFill/>
          </a:ln>
        </p:spPr>
        <p:txBody>
          <a:bodyPr spcFirstLastPara="1" wrap="square" lIns="91425" tIns="45700" rIns="91425" bIns="45700" anchor="ctr" anchorCtr="0">
            <a:noAutofit/>
          </a:bodyPr>
          <a:lstStyle>
            <a:lvl1pPr marL="411480" lvl="0" indent="-205740" algn="ctr">
              <a:lnSpc>
                <a:spcPct val="100000"/>
              </a:lnSpc>
              <a:spcBef>
                <a:spcPts val="0"/>
              </a:spcBef>
              <a:spcAft>
                <a:spcPts val="0"/>
              </a:spcAft>
              <a:buClr>
                <a:schemeClr val="lt1"/>
              </a:buClr>
              <a:buSzPts val="9000"/>
              <a:buFont typeface="Century Gothic"/>
              <a:buNone/>
              <a:defRPr sz="8100" b="1" i="0">
                <a:solidFill>
                  <a:schemeClr val="lt1"/>
                </a:solidFill>
                <a:latin typeface="Century Gothic"/>
                <a:ea typeface="Century Gothic"/>
                <a:cs typeface="Century Gothic"/>
                <a:sym typeface="Century Gothic"/>
              </a:defRPr>
            </a:lvl1pPr>
            <a:lvl2pPr marL="822960" lvl="1" indent="-205740" algn="ctr">
              <a:lnSpc>
                <a:spcPct val="130000"/>
              </a:lnSpc>
              <a:spcBef>
                <a:spcPts val="324"/>
              </a:spcBef>
              <a:spcAft>
                <a:spcPts val="0"/>
              </a:spcAft>
              <a:buClr>
                <a:schemeClr val="dk1"/>
              </a:buClr>
              <a:buSzPts val="1800"/>
              <a:buNone/>
              <a:defRPr/>
            </a:lvl2pPr>
            <a:lvl3pPr marL="1234440" lvl="2" indent="-205740" algn="ctr">
              <a:lnSpc>
                <a:spcPct val="130000"/>
              </a:lnSpc>
              <a:spcBef>
                <a:spcPts val="324"/>
              </a:spcBef>
              <a:spcAft>
                <a:spcPts val="0"/>
              </a:spcAft>
              <a:buClr>
                <a:schemeClr val="dk1"/>
              </a:buClr>
              <a:buSzPts val="1800"/>
              <a:buNone/>
              <a:defRPr/>
            </a:lvl3pPr>
            <a:lvl4pPr marL="1645920" lvl="3" indent="-205740" algn="ctr">
              <a:lnSpc>
                <a:spcPct val="130000"/>
              </a:lnSpc>
              <a:spcBef>
                <a:spcPts val="324"/>
              </a:spcBef>
              <a:spcAft>
                <a:spcPts val="0"/>
              </a:spcAft>
              <a:buClr>
                <a:schemeClr val="dk1"/>
              </a:buClr>
              <a:buSzPts val="1800"/>
              <a:buNone/>
              <a:defRPr/>
            </a:lvl4pPr>
            <a:lvl5pPr marL="2057400" lvl="4" indent="-205740" algn="ctr">
              <a:lnSpc>
                <a:spcPct val="130000"/>
              </a:lnSpc>
              <a:spcBef>
                <a:spcPts val="324"/>
              </a:spcBef>
              <a:spcAft>
                <a:spcPts val="0"/>
              </a:spcAft>
              <a:buClr>
                <a:schemeClr val="dk1"/>
              </a:buClr>
              <a:buSzPts val="1800"/>
              <a:buNone/>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2066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End Card">
  <p:cSld name="End Card">
    <p:bg>
      <p:bgPr>
        <a:blipFill>
          <a:blip r:embed="rId2">
            <a:alphaModFix/>
          </a:blip>
          <a:stretch>
            <a:fillRect/>
          </a:stretch>
        </a:blipFill>
        <a:effectLst/>
      </p:bgPr>
    </p:bg>
    <p:spTree>
      <p:nvGrpSpPr>
        <p:cNvPr id="1" name="Shape 69"/>
        <p:cNvGrpSpPr/>
        <p:nvPr/>
      </p:nvGrpSpPr>
      <p:grpSpPr>
        <a:xfrm>
          <a:off x="0" y="0"/>
          <a:ext cx="0" cy="0"/>
          <a:chOff x="0" y="0"/>
          <a:chExt cx="0" cy="0"/>
        </a:xfrm>
      </p:grpSpPr>
      <p:pic>
        <p:nvPicPr>
          <p:cNvPr id="70" name="Google Shape;70;p19" descr="UKYouth White.png"/>
          <p:cNvPicPr preferRelativeResize="0"/>
          <p:nvPr/>
        </p:nvPicPr>
        <p:blipFill rotWithShape="1">
          <a:blip r:embed="rId3">
            <a:alphaModFix/>
          </a:blip>
          <a:srcRect/>
          <a:stretch/>
        </p:blipFill>
        <p:spPr>
          <a:xfrm>
            <a:off x="3286532" y="2297085"/>
            <a:ext cx="5618936" cy="997906"/>
          </a:xfrm>
          <a:prstGeom prst="rect">
            <a:avLst/>
          </a:prstGeom>
          <a:noFill/>
          <a:ln>
            <a:noFill/>
          </a:ln>
        </p:spPr>
      </p:pic>
      <p:sp>
        <p:nvSpPr>
          <p:cNvPr id="71" name="Google Shape;71;p19"/>
          <p:cNvSpPr txBox="1"/>
          <p:nvPr/>
        </p:nvSpPr>
        <p:spPr>
          <a:xfrm>
            <a:off x="1953228" y="4699247"/>
            <a:ext cx="8285544" cy="646331"/>
          </a:xfrm>
          <a:prstGeom prst="rect">
            <a:avLst/>
          </a:prstGeom>
          <a:noFill/>
          <a:ln>
            <a:noFill/>
          </a:ln>
        </p:spPr>
        <p:txBody>
          <a:bodyPr spcFirstLastPara="1" wrap="square" lIns="82283" tIns="41130" rIns="82283" bIns="41130" anchor="t" anchorCtr="0">
            <a:noAutofit/>
          </a:bodyPr>
          <a:lstStyle/>
          <a:p>
            <a:pPr marL="0" marR="0" lvl="0" indent="0" algn="ctr" rtl="0">
              <a:spcBef>
                <a:spcPts val="0"/>
              </a:spcBef>
              <a:spcAft>
                <a:spcPts val="0"/>
              </a:spcAft>
              <a:buNone/>
            </a:pPr>
            <a:r>
              <a:rPr lang="en-GB" sz="1620">
                <a:solidFill>
                  <a:schemeClr val="lt1"/>
                </a:solidFill>
                <a:latin typeface="Century Gothic"/>
                <a:ea typeface="Century Gothic"/>
                <a:cs typeface="Century Gothic"/>
                <a:sym typeface="Century Gothic"/>
              </a:rPr>
              <a:t>ukyouth.org</a:t>
            </a:r>
            <a:endParaRPr sz="1620" u="sng">
              <a:solidFill>
                <a:srgbClr val="FFFFFF"/>
              </a:solidFill>
              <a:latin typeface="Century Gothic"/>
              <a:ea typeface="Century Gothic"/>
              <a:cs typeface="Century Gothic"/>
              <a:sym typeface="Century Gothic"/>
            </a:endParaRPr>
          </a:p>
          <a:p>
            <a:pPr marL="0" marR="0" lvl="0" indent="0" algn="ctr" rtl="0">
              <a:spcBef>
                <a:spcPts val="0"/>
              </a:spcBef>
              <a:spcAft>
                <a:spcPts val="0"/>
              </a:spcAft>
              <a:buNone/>
            </a:pPr>
            <a:r>
              <a:rPr lang="en-GB" sz="1620" u="none">
                <a:solidFill>
                  <a:srgbClr val="FFFFFF"/>
                </a:solidFill>
                <a:latin typeface="Century Gothic"/>
                <a:ea typeface="Century Gothic"/>
                <a:cs typeface="Century Gothic"/>
                <a:sym typeface="Century Gothic"/>
              </a:rPr>
              <a:t>info@ukyouth.org</a:t>
            </a:r>
            <a:endParaRPr sz="1260"/>
          </a:p>
          <a:p>
            <a:pPr marL="0" marR="0" lvl="0" indent="0" algn="ctr" rtl="0">
              <a:spcBef>
                <a:spcPts val="0"/>
              </a:spcBef>
              <a:spcAft>
                <a:spcPts val="0"/>
              </a:spcAft>
              <a:buNone/>
            </a:pPr>
            <a:r>
              <a:rPr lang="en-GB" sz="1620">
                <a:solidFill>
                  <a:schemeClr val="lt1"/>
                </a:solidFill>
                <a:latin typeface="Century Gothic"/>
                <a:ea typeface="Century Gothic"/>
                <a:cs typeface="Century Gothic"/>
                <a:sym typeface="Century Gothic"/>
              </a:rPr>
              <a:t>0208 3137 3810</a:t>
            </a:r>
            <a:endParaRPr sz="1260"/>
          </a:p>
        </p:txBody>
      </p:sp>
      <p:sp>
        <p:nvSpPr>
          <p:cNvPr id="72" name="Google Shape;72;p19"/>
          <p:cNvSpPr txBox="1"/>
          <p:nvPr/>
        </p:nvSpPr>
        <p:spPr>
          <a:xfrm>
            <a:off x="1154576" y="3649730"/>
            <a:ext cx="9882848" cy="646331"/>
          </a:xfrm>
          <a:prstGeom prst="rect">
            <a:avLst/>
          </a:prstGeom>
          <a:noFill/>
          <a:ln>
            <a:noFill/>
          </a:ln>
        </p:spPr>
        <p:txBody>
          <a:bodyPr spcFirstLastPara="1" wrap="square" lIns="82283" tIns="41130" rIns="82283" bIns="41130" anchor="t" anchorCtr="0">
            <a:noAutofit/>
          </a:bodyPr>
          <a:lstStyle/>
          <a:p>
            <a:pPr marL="0" marR="0" lvl="0" indent="0" algn="ctr" rtl="0">
              <a:spcBef>
                <a:spcPts val="0"/>
              </a:spcBef>
              <a:spcAft>
                <a:spcPts val="0"/>
              </a:spcAft>
              <a:buNone/>
            </a:pPr>
            <a:r>
              <a:rPr lang="en-GB" sz="3240" b="1">
                <a:solidFill>
                  <a:srgbClr val="FFFFFF"/>
                </a:solidFill>
                <a:latin typeface="Century Gothic"/>
                <a:ea typeface="Century Gothic"/>
                <a:cs typeface="Century Gothic"/>
                <a:sym typeface="Century Gothic"/>
              </a:rPr>
              <a:t>Thank You</a:t>
            </a:r>
            <a:endParaRPr sz="3240" b="1">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8047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s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2503125"/>
            <a:ext cx="9882848" cy="1464115"/>
          </a:xfrm>
        </p:spPr>
        <p:txBody>
          <a:bodyPr/>
          <a:lstStyle>
            <a:lvl1pPr>
              <a:defRPr>
                <a:solidFill>
                  <a:schemeClr val="bg1"/>
                </a:solidFill>
              </a:defRPr>
            </a:lvl1pPr>
          </a:lstStyle>
          <a:p>
            <a:r>
              <a:rPr lang="en-GB"/>
              <a:t>Single Line Section</a:t>
            </a:r>
            <a:endParaRPr lang="en-US"/>
          </a:p>
        </p:txBody>
      </p:sp>
      <p:sp>
        <p:nvSpPr>
          <p:cNvPr id="4" name="Rectangle 3"/>
          <p:cNvSpPr/>
          <p:nvPr/>
        </p:nvSpPr>
        <p:spPr>
          <a:xfrm>
            <a:off x="5785768" y="2503125"/>
            <a:ext cx="620464" cy="1175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9676779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ullet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54576" y="750457"/>
            <a:ext cx="9882848" cy="1143000"/>
          </a:xfrm>
        </p:spPr>
        <p:txBody>
          <a:bodyPr/>
          <a:lstStyle>
            <a:lvl1pPr>
              <a:defRPr>
                <a:solidFill>
                  <a:schemeClr val="accent2"/>
                </a:solidFill>
              </a:defRPr>
            </a:lvl1pPr>
          </a:lstStyle>
          <a:p>
            <a:r>
              <a:rPr lang="en-GB"/>
              <a:t>Bullets Warm</a:t>
            </a:r>
            <a:endParaRPr lang="en-US"/>
          </a:p>
        </p:txBody>
      </p:sp>
      <p:sp>
        <p:nvSpPr>
          <p:cNvPr id="5" name="Text Placeholder 7"/>
          <p:cNvSpPr>
            <a:spLocks noGrp="1"/>
          </p:cNvSpPr>
          <p:nvPr>
            <p:ph type="body" sz="quarter" idx="10"/>
          </p:nvPr>
        </p:nvSpPr>
        <p:spPr>
          <a:xfrm>
            <a:off x="1154576" y="2196091"/>
            <a:ext cx="9882848" cy="3523817"/>
          </a:xfrm>
        </p:spPr>
        <p:txBody>
          <a:bodyPr>
            <a:noAutofit/>
          </a:bodyPr>
          <a:lstStyle>
            <a:lvl1pPr marL="370332" indent="-370332" algn="l">
              <a:buClr>
                <a:schemeClr val="accent2"/>
              </a:buClr>
              <a:buFont typeface="Arial"/>
              <a:buChar char="•"/>
              <a:defRPr sz="2160">
                <a:solidFill>
                  <a:schemeClr val="tx2"/>
                </a:solidFill>
              </a:defRPr>
            </a:lvl1pPr>
            <a:lvl2pPr marL="370332" indent="-370332" algn="l">
              <a:buClr>
                <a:schemeClr val="accent2"/>
              </a:buClr>
              <a:buFont typeface="Arial"/>
              <a:buChar char="•"/>
              <a:defRPr sz="2160">
                <a:solidFill>
                  <a:schemeClr val="tx2"/>
                </a:solidFill>
              </a:defRPr>
            </a:lvl2pPr>
            <a:lvl3pPr marL="370332" indent="-370332" algn="l">
              <a:buClr>
                <a:schemeClr val="accent2"/>
              </a:buClr>
              <a:buFont typeface="Arial"/>
              <a:buChar char="•"/>
              <a:defRPr sz="2160">
                <a:solidFill>
                  <a:schemeClr val="tx2"/>
                </a:solidFill>
              </a:defRPr>
            </a:lvl3pPr>
            <a:lvl4pPr marL="370332" indent="-370332" algn="l">
              <a:buClr>
                <a:schemeClr val="accent2"/>
              </a:buClr>
              <a:buFont typeface="Arial"/>
              <a:buChar char="•"/>
              <a:defRPr sz="2160">
                <a:solidFill>
                  <a:schemeClr val="tx2"/>
                </a:solidFill>
              </a:defRPr>
            </a:lvl4pPr>
            <a:lvl5pPr marL="370332" indent="-370332" algn="l">
              <a:buClr>
                <a:schemeClr val="accent2"/>
              </a:buClr>
              <a:buFont typeface="Arial"/>
              <a:buChar char="•"/>
              <a:defRPr sz="216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496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subTitle" idx="1"/>
          </p:nvPr>
        </p:nvSpPr>
        <p:spPr>
          <a:xfrm>
            <a:off x="1154576" y="4214092"/>
            <a:ext cx="9882848" cy="1182254"/>
          </a:xfrm>
          <a:prstGeom prst="rect">
            <a:avLst/>
          </a:prstGeom>
          <a:noFill/>
          <a:ln>
            <a:noFill/>
          </a:ln>
        </p:spPr>
        <p:txBody>
          <a:bodyPr spcFirstLastPara="1" wrap="square" lIns="91425" tIns="45700" rIns="91425" bIns="45700" anchor="t" anchorCtr="0">
            <a:noAutofit/>
          </a:bodyPr>
          <a:lstStyle>
            <a:lvl1pPr lvl="0" algn="ctr">
              <a:lnSpc>
                <a:spcPct val="130000"/>
              </a:lnSpc>
              <a:spcBef>
                <a:spcPts val="720"/>
              </a:spcBef>
              <a:spcAft>
                <a:spcPts val="0"/>
              </a:spcAft>
              <a:buClr>
                <a:schemeClr val="lt2"/>
              </a:buClr>
              <a:buSzPts val="3600"/>
              <a:buFont typeface="Century Gothic"/>
              <a:buNone/>
              <a:defRPr sz="3600" b="1" i="0">
                <a:solidFill>
                  <a:schemeClr val="lt2"/>
                </a:solidFill>
                <a:latin typeface="Century Gothic"/>
                <a:ea typeface="Century Gothic"/>
                <a:cs typeface="Century Gothic"/>
                <a:sym typeface="Century Gothic"/>
              </a:defRPr>
            </a:lvl1pPr>
            <a:lvl2pPr lvl="1" algn="ctr">
              <a:lnSpc>
                <a:spcPct val="130000"/>
              </a:lnSpc>
              <a:spcBef>
                <a:spcPts val="360"/>
              </a:spcBef>
              <a:spcAft>
                <a:spcPts val="0"/>
              </a:spcAft>
              <a:buClr>
                <a:srgbClr val="888888"/>
              </a:buClr>
              <a:buSzPts val="1800"/>
              <a:buFont typeface="Avenir"/>
              <a:buNone/>
              <a:defRPr>
                <a:solidFill>
                  <a:srgbClr val="888888"/>
                </a:solidFill>
              </a:defRPr>
            </a:lvl2pPr>
            <a:lvl3pPr lvl="2" algn="ctr">
              <a:lnSpc>
                <a:spcPct val="130000"/>
              </a:lnSpc>
              <a:spcBef>
                <a:spcPts val="360"/>
              </a:spcBef>
              <a:spcAft>
                <a:spcPts val="0"/>
              </a:spcAft>
              <a:buClr>
                <a:srgbClr val="888888"/>
              </a:buClr>
              <a:buSzPts val="1800"/>
              <a:buFont typeface="Avenir"/>
              <a:buNone/>
              <a:defRPr>
                <a:solidFill>
                  <a:srgbClr val="888888"/>
                </a:solidFill>
              </a:defRPr>
            </a:lvl3pPr>
            <a:lvl4pPr lvl="3" algn="ctr">
              <a:lnSpc>
                <a:spcPct val="130000"/>
              </a:lnSpc>
              <a:spcBef>
                <a:spcPts val="360"/>
              </a:spcBef>
              <a:spcAft>
                <a:spcPts val="0"/>
              </a:spcAft>
              <a:buClr>
                <a:srgbClr val="888888"/>
              </a:buClr>
              <a:buSzPts val="1800"/>
              <a:buFont typeface="Avenir"/>
              <a:buNone/>
              <a:defRPr>
                <a:solidFill>
                  <a:srgbClr val="888888"/>
                </a:solidFill>
              </a:defRPr>
            </a:lvl4pPr>
            <a:lvl5pPr lvl="4" algn="ctr">
              <a:lnSpc>
                <a:spcPct val="130000"/>
              </a:lnSpc>
              <a:spcBef>
                <a:spcPts val="360"/>
              </a:spcBef>
              <a:spcAft>
                <a:spcPts val="0"/>
              </a:spcAft>
              <a:buClr>
                <a:srgbClr val="888888"/>
              </a:buClr>
              <a:buSzPts val="1800"/>
              <a:buFont typeface="Avenir"/>
              <a:buNone/>
              <a:defRPr>
                <a:solidFill>
                  <a:srgbClr val="888888"/>
                </a:solidFill>
              </a:defRPr>
            </a:lvl5pPr>
            <a:lvl6pPr lvl="5" algn="ctr">
              <a:spcBef>
                <a:spcPts val="480"/>
              </a:spcBef>
              <a:spcAft>
                <a:spcPts val="0"/>
              </a:spcAft>
              <a:buClr>
                <a:srgbClr val="888888"/>
              </a:buClr>
              <a:buSzPts val="2400"/>
              <a:buNone/>
              <a:defRPr>
                <a:solidFill>
                  <a:srgbClr val="888888"/>
                </a:solidFill>
              </a:defRPr>
            </a:lvl6pPr>
            <a:lvl7pPr lvl="6" algn="ctr">
              <a:spcBef>
                <a:spcPts val="480"/>
              </a:spcBef>
              <a:spcAft>
                <a:spcPts val="0"/>
              </a:spcAft>
              <a:buClr>
                <a:srgbClr val="888888"/>
              </a:buClr>
              <a:buSzPts val="2400"/>
              <a:buNone/>
              <a:defRPr>
                <a:solidFill>
                  <a:srgbClr val="888888"/>
                </a:solidFill>
              </a:defRPr>
            </a:lvl7pPr>
            <a:lvl8pPr lvl="7" algn="ctr">
              <a:spcBef>
                <a:spcPts val="480"/>
              </a:spcBef>
              <a:spcAft>
                <a:spcPts val="0"/>
              </a:spcAft>
              <a:buClr>
                <a:srgbClr val="888888"/>
              </a:buClr>
              <a:buSzPts val="2400"/>
              <a:buNone/>
              <a:defRPr>
                <a:solidFill>
                  <a:srgbClr val="888888"/>
                </a:solidFill>
              </a:defRPr>
            </a:lvl8pPr>
            <a:lvl9pPr lvl="8" algn="ctr">
              <a:spcBef>
                <a:spcPts val="480"/>
              </a:spcBef>
              <a:spcAft>
                <a:spcPts val="0"/>
              </a:spcAft>
              <a:buClr>
                <a:srgbClr val="888888"/>
              </a:buClr>
              <a:buSzPts val="2400"/>
              <a:buNone/>
              <a:defRPr>
                <a:solidFill>
                  <a:srgbClr val="888888"/>
                </a:solidFill>
              </a:defRPr>
            </a:lvl9pPr>
          </a:lstStyle>
          <a:p>
            <a:endParaRPr/>
          </a:p>
        </p:txBody>
      </p:sp>
      <p:pic>
        <p:nvPicPr>
          <p:cNvPr id="14" name="Google Shape;14;p2" descr="UKYouth White.png"/>
          <p:cNvPicPr preferRelativeResize="0"/>
          <p:nvPr/>
        </p:nvPicPr>
        <p:blipFill rotWithShape="1">
          <a:blip r:embed="rId3">
            <a:alphaModFix/>
          </a:blip>
          <a:srcRect/>
          <a:stretch/>
        </p:blipFill>
        <p:spPr>
          <a:xfrm>
            <a:off x="3286532" y="2297085"/>
            <a:ext cx="5618936" cy="997906"/>
          </a:xfrm>
          <a:prstGeom prst="rect">
            <a:avLst/>
          </a:prstGeom>
          <a:noFill/>
          <a:ln>
            <a:noFill/>
          </a:ln>
        </p:spPr>
      </p:pic>
    </p:spTree>
    <p:extLst>
      <p:ext uri="{BB962C8B-B14F-4D97-AF65-F5344CB8AC3E}">
        <p14:creationId xmlns:p14="http://schemas.microsoft.com/office/powerpoint/2010/main" val="3837238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53648" y="285751"/>
            <a:ext cx="11547230" cy="71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1"/>
              </a:buClr>
              <a:buSzPts val="5280"/>
              <a:buFont typeface="Century Gothic"/>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353669" y="1254126"/>
            <a:ext cx="5533938" cy="493553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666666"/>
              </a:buClr>
              <a:buSzPts val="1800"/>
              <a:buFont typeface="Noto Sans Symbols"/>
              <a:buNone/>
              <a:defRPr sz="1800">
                <a:solidFill>
                  <a:schemeClr val="dk1"/>
                </a:solidFill>
              </a:defRPr>
            </a:lvl1pPr>
            <a:lvl2pPr marL="914400" marR="0" lvl="1" indent="-342900" algn="l">
              <a:lnSpc>
                <a:spcPct val="100000"/>
              </a:lnSpc>
              <a:spcBef>
                <a:spcPts val="900"/>
              </a:spcBef>
              <a:spcAft>
                <a:spcPts val="0"/>
              </a:spcAft>
              <a:buClr>
                <a:schemeClr val="accent1"/>
              </a:buClr>
              <a:buSzPts val="1800"/>
              <a:buFont typeface="Noto Sans Symbols"/>
              <a:buChar char="∙"/>
              <a:defRPr sz="1800">
                <a:solidFill>
                  <a:schemeClr val="dk1"/>
                </a:solidFill>
              </a:defRPr>
            </a:lvl2pPr>
            <a:lvl3pPr marL="1371600" marR="0" lvl="2" indent="-342900" algn="l">
              <a:lnSpc>
                <a:spcPct val="100000"/>
              </a:lnSpc>
              <a:spcBef>
                <a:spcPts val="900"/>
              </a:spcBef>
              <a:spcAft>
                <a:spcPts val="0"/>
              </a:spcAft>
              <a:buClr>
                <a:schemeClr val="accent1"/>
              </a:buClr>
              <a:buSzPts val="1800"/>
              <a:buFont typeface="Arial"/>
              <a:buChar char="–"/>
              <a:defRPr sz="1800">
                <a:solidFill>
                  <a:schemeClr val="dk1"/>
                </a:solidFill>
              </a:defRPr>
            </a:lvl3pPr>
            <a:lvl4pPr marL="1828800" marR="0" lvl="3" indent="-342900" algn="l">
              <a:lnSpc>
                <a:spcPct val="100000"/>
              </a:lnSpc>
              <a:spcBef>
                <a:spcPts val="900"/>
              </a:spcBef>
              <a:spcAft>
                <a:spcPts val="0"/>
              </a:spcAft>
              <a:buClr>
                <a:schemeClr val="accent1"/>
              </a:buClr>
              <a:buSzPts val="1800"/>
              <a:buFont typeface="Arial"/>
              <a:buChar char="•"/>
              <a:defRPr sz="1800">
                <a:solidFill>
                  <a:schemeClr val="dk1"/>
                </a:solidFill>
              </a:defRPr>
            </a:lvl4pPr>
            <a:lvl5pPr marL="2286000" marR="0" lvl="4" indent="-342900" algn="l">
              <a:lnSpc>
                <a:spcPct val="100000"/>
              </a:lnSpc>
              <a:spcBef>
                <a:spcPts val="900"/>
              </a:spcBef>
              <a:spcAft>
                <a:spcPts val="0"/>
              </a:spcAft>
              <a:buClr>
                <a:schemeClr val="accent1"/>
              </a:buClr>
              <a:buSzPts val="1800"/>
              <a:buFont typeface="Arial"/>
              <a:buChar char="–"/>
              <a:defRPr sz="1800">
                <a:solidFill>
                  <a:schemeClr val="dk1"/>
                </a:solidFill>
              </a:defRPr>
            </a:lvl5pPr>
            <a:lvl6pPr marL="2743200" lvl="5" indent="-342900" algn="l">
              <a:spcBef>
                <a:spcPts val="9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7"/>
          <p:cNvSpPr txBox="1">
            <a:spLocks noGrp="1"/>
          </p:cNvSpPr>
          <p:nvPr>
            <p:ph type="body" idx="2"/>
          </p:nvPr>
        </p:nvSpPr>
        <p:spPr>
          <a:xfrm>
            <a:off x="6330665" y="1254125"/>
            <a:ext cx="5570213" cy="4935539"/>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666666"/>
              </a:buClr>
              <a:buSzPts val="1800"/>
              <a:buFont typeface="Noto Sans Symbols"/>
              <a:buNone/>
              <a:defRPr sz="1800">
                <a:solidFill>
                  <a:schemeClr val="dk1"/>
                </a:solidFill>
              </a:defRPr>
            </a:lvl1pPr>
            <a:lvl2pPr marL="914400" marR="0" lvl="1" indent="-342900" algn="l">
              <a:lnSpc>
                <a:spcPct val="100000"/>
              </a:lnSpc>
              <a:spcBef>
                <a:spcPts val="900"/>
              </a:spcBef>
              <a:spcAft>
                <a:spcPts val="0"/>
              </a:spcAft>
              <a:buClr>
                <a:schemeClr val="accent1"/>
              </a:buClr>
              <a:buSzPts val="1800"/>
              <a:buFont typeface="Noto Sans Symbols"/>
              <a:buChar char="∙"/>
              <a:defRPr sz="1800">
                <a:solidFill>
                  <a:schemeClr val="dk1"/>
                </a:solidFill>
              </a:defRPr>
            </a:lvl2pPr>
            <a:lvl3pPr marL="1371600" marR="0" lvl="2" indent="-342900" algn="l">
              <a:lnSpc>
                <a:spcPct val="100000"/>
              </a:lnSpc>
              <a:spcBef>
                <a:spcPts val="900"/>
              </a:spcBef>
              <a:spcAft>
                <a:spcPts val="0"/>
              </a:spcAft>
              <a:buClr>
                <a:schemeClr val="accent1"/>
              </a:buClr>
              <a:buSzPts val="1800"/>
              <a:buFont typeface="Arial"/>
              <a:buChar char="–"/>
              <a:defRPr sz="1800">
                <a:solidFill>
                  <a:schemeClr val="dk1"/>
                </a:solidFill>
              </a:defRPr>
            </a:lvl3pPr>
            <a:lvl4pPr marL="1828800" marR="0" lvl="3" indent="-342900" algn="l">
              <a:lnSpc>
                <a:spcPct val="100000"/>
              </a:lnSpc>
              <a:spcBef>
                <a:spcPts val="900"/>
              </a:spcBef>
              <a:spcAft>
                <a:spcPts val="0"/>
              </a:spcAft>
              <a:buClr>
                <a:schemeClr val="accent1"/>
              </a:buClr>
              <a:buSzPts val="1800"/>
              <a:buFont typeface="Arial"/>
              <a:buChar char="•"/>
              <a:defRPr sz="1800">
                <a:solidFill>
                  <a:schemeClr val="dk1"/>
                </a:solidFill>
              </a:defRPr>
            </a:lvl4pPr>
            <a:lvl5pPr marL="2286000" marR="0" lvl="4" indent="-342900" algn="l">
              <a:lnSpc>
                <a:spcPct val="100000"/>
              </a:lnSpc>
              <a:spcBef>
                <a:spcPts val="900"/>
              </a:spcBef>
              <a:spcAft>
                <a:spcPts val="0"/>
              </a:spcAft>
              <a:buClr>
                <a:schemeClr val="accent1"/>
              </a:buClr>
              <a:buSzPts val="1800"/>
              <a:buFont typeface="Arial"/>
              <a:buChar char="–"/>
              <a:defRPr sz="1800">
                <a:solidFill>
                  <a:schemeClr val="dk1"/>
                </a:solidFill>
              </a:defRPr>
            </a:lvl5pPr>
            <a:lvl6pPr marL="2743200" lvl="5" indent="-342900" algn="l">
              <a:spcBef>
                <a:spcPts val="9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7"/>
          <p:cNvSpPr txBox="1">
            <a:spLocks noGrp="1"/>
          </p:cNvSpPr>
          <p:nvPr>
            <p:ph type="ftr" idx="11"/>
          </p:nvPr>
        </p:nvSpPr>
        <p:spPr>
          <a:xfrm>
            <a:off x="1760416" y="6623233"/>
            <a:ext cx="3860800" cy="115195"/>
          </a:xfrm>
          <a:prstGeom prst="rect">
            <a:avLst/>
          </a:prstGeom>
          <a:noFill/>
          <a:ln>
            <a:noFill/>
          </a:ln>
        </p:spPr>
        <p:txBody>
          <a:bodyPr spcFirstLastPara="1" wrap="square" lIns="0" tIns="71800" rIns="35900" bIns="71800" anchor="ctr" anchorCtr="0">
            <a:noAutofit/>
          </a:bodyPr>
          <a:lstStyle>
            <a:lvl1pPr marR="0" lvl="0" algn="l" rtl="0">
              <a:spcBef>
                <a:spcPts val="0"/>
              </a:spcBef>
              <a:spcAft>
                <a:spcPts val="0"/>
              </a:spcAft>
              <a:buSzPts val="1400"/>
              <a:buNone/>
              <a:defRPr sz="600">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995952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ody Copy Cool">
  <p:cSld name="1_Body Copy Cool">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5"/>
              </a:buClr>
              <a:buSzPts val="5280"/>
              <a:buFont typeface="Century Gothic"/>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360"/>
              </a:spcBef>
              <a:spcAft>
                <a:spcPts val="0"/>
              </a:spcAft>
              <a:buClr>
                <a:schemeClr val="dk1"/>
              </a:buClr>
              <a:buSzPts val="1800"/>
              <a:buNone/>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41869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ullets Cool">
  <p:cSld name="1_Bullets Cool">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5"/>
              </a:buClr>
              <a:buSzPts val="5280"/>
              <a:buFont typeface="Century Gothic"/>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57200" lvl="0" indent="-381000" algn="l">
              <a:lnSpc>
                <a:spcPct val="130000"/>
              </a:lnSpc>
              <a:spcBef>
                <a:spcPts val="480"/>
              </a:spcBef>
              <a:spcAft>
                <a:spcPts val="0"/>
              </a:spcAft>
              <a:buClr>
                <a:schemeClr val="accent5"/>
              </a:buClr>
              <a:buSzPts val="2400"/>
              <a:buFont typeface="Arial"/>
              <a:buChar char="•"/>
              <a:defRPr sz="2400">
                <a:solidFill>
                  <a:schemeClr val="dk2"/>
                </a:solidFill>
              </a:defRPr>
            </a:lvl1pPr>
            <a:lvl2pPr marL="914400" lvl="1" indent="-381000" algn="l">
              <a:lnSpc>
                <a:spcPct val="130000"/>
              </a:lnSpc>
              <a:spcBef>
                <a:spcPts val="480"/>
              </a:spcBef>
              <a:spcAft>
                <a:spcPts val="0"/>
              </a:spcAft>
              <a:buClr>
                <a:schemeClr val="accent5"/>
              </a:buClr>
              <a:buSzPts val="2400"/>
              <a:buFont typeface="Arial"/>
              <a:buChar char="•"/>
              <a:defRPr sz="2400">
                <a:solidFill>
                  <a:schemeClr val="dk2"/>
                </a:solidFill>
              </a:defRPr>
            </a:lvl2pPr>
            <a:lvl3pPr marL="1371600" lvl="2" indent="-381000" algn="l">
              <a:lnSpc>
                <a:spcPct val="130000"/>
              </a:lnSpc>
              <a:spcBef>
                <a:spcPts val="480"/>
              </a:spcBef>
              <a:spcAft>
                <a:spcPts val="0"/>
              </a:spcAft>
              <a:buClr>
                <a:schemeClr val="accent5"/>
              </a:buClr>
              <a:buSzPts val="2400"/>
              <a:buFont typeface="Arial"/>
              <a:buChar char="•"/>
              <a:defRPr sz="2400">
                <a:solidFill>
                  <a:schemeClr val="dk2"/>
                </a:solidFill>
              </a:defRPr>
            </a:lvl3pPr>
            <a:lvl4pPr marL="1828800" lvl="3" indent="-381000" algn="l">
              <a:lnSpc>
                <a:spcPct val="130000"/>
              </a:lnSpc>
              <a:spcBef>
                <a:spcPts val="480"/>
              </a:spcBef>
              <a:spcAft>
                <a:spcPts val="0"/>
              </a:spcAft>
              <a:buClr>
                <a:schemeClr val="accent5"/>
              </a:buClr>
              <a:buSzPts val="2400"/>
              <a:buFont typeface="Arial"/>
              <a:buChar char="•"/>
              <a:defRPr sz="2400">
                <a:solidFill>
                  <a:schemeClr val="dk2"/>
                </a:solidFill>
              </a:defRPr>
            </a:lvl4pPr>
            <a:lvl5pPr marL="2286000" lvl="4" indent="-381000" algn="l">
              <a:lnSpc>
                <a:spcPct val="130000"/>
              </a:lnSpc>
              <a:spcBef>
                <a:spcPts val="480"/>
              </a:spcBef>
              <a:spcAft>
                <a:spcPts val="0"/>
              </a:spcAft>
              <a:buClr>
                <a:schemeClr val="accent5"/>
              </a:buClr>
              <a:buSzPts val="2400"/>
              <a:buFont typeface="Arial"/>
              <a:buChar char="•"/>
              <a:defRPr sz="24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638235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ullets Warm">
  <p:cSld name="2_Bullets Warm">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2"/>
              </a:buClr>
              <a:buSzPts val="5280"/>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57200" lvl="0" indent="-381000" algn="l">
              <a:lnSpc>
                <a:spcPct val="130000"/>
              </a:lnSpc>
              <a:spcBef>
                <a:spcPts val="480"/>
              </a:spcBef>
              <a:spcAft>
                <a:spcPts val="0"/>
              </a:spcAft>
              <a:buClr>
                <a:schemeClr val="accent2"/>
              </a:buClr>
              <a:buSzPts val="2400"/>
              <a:buFont typeface="Arial"/>
              <a:buChar char="•"/>
              <a:defRPr sz="2400">
                <a:solidFill>
                  <a:schemeClr val="dk2"/>
                </a:solidFill>
              </a:defRPr>
            </a:lvl1pPr>
            <a:lvl2pPr marL="914400" lvl="1" indent="-381000" algn="l">
              <a:lnSpc>
                <a:spcPct val="130000"/>
              </a:lnSpc>
              <a:spcBef>
                <a:spcPts val="480"/>
              </a:spcBef>
              <a:spcAft>
                <a:spcPts val="0"/>
              </a:spcAft>
              <a:buClr>
                <a:schemeClr val="accent2"/>
              </a:buClr>
              <a:buSzPts val="2400"/>
              <a:buFont typeface="Arial"/>
              <a:buChar char="•"/>
              <a:defRPr sz="2400">
                <a:solidFill>
                  <a:schemeClr val="dk2"/>
                </a:solidFill>
              </a:defRPr>
            </a:lvl2pPr>
            <a:lvl3pPr marL="1371600" lvl="2" indent="-381000" algn="l">
              <a:lnSpc>
                <a:spcPct val="130000"/>
              </a:lnSpc>
              <a:spcBef>
                <a:spcPts val="480"/>
              </a:spcBef>
              <a:spcAft>
                <a:spcPts val="0"/>
              </a:spcAft>
              <a:buClr>
                <a:schemeClr val="accent2"/>
              </a:buClr>
              <a:buSzPts val="2400"/>
              <a:buFont typeface="Arial"/>
              <a:buChar char="•"/>
              <a:defRPr sz="2400">
                <a:solidFill>
                  <a:schemeClr val="dk2"/>
                </a:solidFill>
              </a:defRPr>
            </a:lvl3pPr>
            <a:lvl4pPr marL="1828800" lvl="3" indent="-381000" algn="l">
              <a:lnSpc>
                <a:spcPct val="130000"/>
              </a:lnSpc>
              <a:spcBef>
                <a:spcPts val="480"/>
              </a:spcBef>
              <a:spcAft>
                <a:spcPts val="0"/>
              </a:spcAft>
              <a:buClr>
                <a:schemeClr val="accent2"/>
              </a:buClr>
              <a:buSzPts val="2400"/>
              <a:buFont typeface="Arial"/>
              <a:buChar char="•"/>
              <a:defRPr sz="2400">
                <a:solidFill>
                  <a:schemeClr val="dk2"/>
                </a:solidFill>
              </a:defRPr>
            </a:lvl4pPr>
            <a:lvl5pPr marL="2286000" lvl="4" indent="-381000" algn="l">
              <a:lnSpc>
                <a:spcPct val="130000"/>
              </a:lnSpc>
              <a:spcBef>
                <a:spcPts val="480"/>
              </a:spcBef>
              <a:spcAft>
                <a:spcPts val="0"/>
              </a:spcAft>
              <a:buClr>
                <a:schemeClr val="accent2"/>
              </a:buClr>
              <a:buSzPts val="2400"/>
              <a:buFont typeface="Arial"/>
              <a:buChar char="•"/>
              <a:defRPr sz="24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410433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Titles Cool">
  <p:cSld name="1_Section Titles Cool">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1154576" y="2503125"/>
            <a:ext cx="9882848" cy="146411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528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p:nvPr/>
        </p:nvSpPr>
        <p:spPr>
          <a:xfrm>
            <a:off x="5785768" y="2503125"/>
            <a:ext cx="620464" cy="1175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6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64181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Quote Cool">
  <p:cSld name="1_Quote Cool">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3"/>
          <p:cNvSpPr txBox="1">
            <a:spLocks noGrp="1"/>
          </p:cNvSpPr>
          <p:nvPr>
            <p:ph type="body" idx="1"/>
          </p:nvPr>
        </p:nvSpPr>
        <p:spPr>
          <a:xfrm>
            <a:off x="1365251" y="5041728"/>
            <a:ext cx="9461500" cy="678180"/>
          </a:xfrm>
          <a:prstGeom prst="rect">
            <a:avLst/>
          </a:prstGeom>
          <a:noFill/>
          <a:ln>
            <a:noFill/>
          </a:ln>
        </p:spPr>
        <p:txBody>
          <a:bodyPr spcFirstLastPara="1" wrap="square" lIns="91425" tIns="45700" rIns="91425" bIns="45700" anchor="t" anchorCtr="0">
            <a:noAutofit/>
          </a:bodyPr>
          <a:lstStyle>
            <a:lvl1pPr marL="457200" lvl="0" indent="-22860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1pPr>
            <a:lvl2pPr marL="914400" lvl="1" indent="-22860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2pPr>
            <a:lvl3pPr marL="1371600" lvl="2" indent="-22860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3pPr>
            <a:lvl4pPr marL="1828800" lvl="3" indent="-22860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4pPr>
            <a:lvl5pPr marL="2286000" lvl="4" indent="-228600" algn="r">
              <a:lnSpc>
                <a:spcPct val="130000"/>
              </a:lnSpc>
              <a:spcBef>
                <a:spcPts val="0"/>
              </a:spcBef>
              <a:spcAft>
                <a:spcPts val="0"/>
              </a:spcAft>
              <a:buClr>
                <a:schemeClr val="lt1"/>
              </a:buClr>
              <a:buSzPts val="1800"/>
              <a:buFont typeface="Century Gothic"/>
              <a:buNone/>
              <a:defRPr b="0" i="0">
                <a:solidFill>
                  <a:schemeClr val="lt1"/>
                </a:solidFill>
                <a:latin typeface="Century Gothic"/>
                <a:ea typeface="Century Gothic"/>
                <a:cs typeface="Century Gothic"/>
                <a:sym typeface="Century Gothic"/>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13"/>
          <p:cNvSpPr txBox="1">
            <a:spLocks noGrp="1"/>
          </p:cNvSpPr>
          <p:nvPr>
            <p:ph type="title"/>
          </p:nvPr>
        </p:nvSpPr>
        <p:spPr>
          <a:xfrm>
            <a:off x="1154576" y="750457"/>
            <a:ext cx="9882848" cy="4291271"/>
          </a:xfrm>
          <a:prstGeom prst="rect">
            <a:avLst/>
          </a:prstGeom>
          <a:noFill/>
          <a:ln>
            <a:noFill/>
          </a:ln>
        </p:spPr>
        <p:txBody>
          <a:bodyPr spcFirstLastPara="1" wrap="square" lIns="91425" tIns="45700" rIns="91425" bIns="45700" anchor="ctr" anchorCtr="0">
            <a:noAutofit/>
          </a:bodyPr>
          <a:lstStyle>
            <a:lvl1pPr lvl="0" algn="ctr">
              <a:lnSpc>
                <a:spcPct val="130000"/>
              </a:lnSpc>
              <a:spcBef>
                <a:spcPts val="0"/>
              </a:spcBef>
              <a:spcAft>
                <a:spcPts val="0"/>
              </a:spcAft>
              <a:buClr>
                <a:schemeClr val="lt2"/>
              </a:buClr>
              <a:buSzPts val="2760"/>
              <a:buFont typeface="Century Gothic"/>
              <a:buNone/>
              <a:defRPr sz="276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94603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ingle Stat Cool">
  <p:cSld name="1_Single Stat Cool">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4345486" y="1193935"/>
            <a:ext cx="3512229" cy="18864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1520"/>
              <a:buFont typeface="Century Gothic"/>
              <a:buNone/>
              <a:defRPr sz="1152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5"/>
          <p:cNvSpPr txBox="1">
            <a:spLocks noGrp="1"/>
          </p:cNvSpPr>
          <p:nvPr>
            <p:ph type="body" idx="1"/>
          </p:nvPr>
        </p:nvSpPr>
        <p:spPr>
          <a:xfrm>
            <a:off x="3870003" y="3088464"/>
            <a:ext cx="4462579" cy="1822188"/>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760"/>
              <a:buFont typeface="Century Gothic"/>
              <a:buNone/>
              <a:defRPr sz="276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339868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ingle Stat Warm">
  <p:cSld name="1_Single Stat Warm">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6"/>
          <p:cNvSpPr txBox="1">
            <a:spLocks noGrp="1"/>
          </p:cNvSpPr>
          <p:nvPr>
            <p:ph type="title"/>
          </p:nvPr>
        </p:nvSpPr>
        <p:spPr>
          <a:xfrm>
            <a:off x="4345486" y="1193935"/>
            <a:ext cx="3512229" cy="18864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1520"/>
              <a:buFont typeface="Century Gothic"/>
              <a:buNone/>
              <a:defRPr sz="1152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6"/>
          <p:cNvSpPr txBox="1">
            <a:spLocks noGrp="1"/>
          </p:cNvSpPr>
          <p:nvPr>
            <p:ph type="body" idx="1"/>
          </p:nvPr>
        </p:nvSpPr>
        <p:spPr>
          <a:xfrm>
            <a:off x="3870003" y="3088464"/>
            <a:ext cx="4462579" cy="1822188"/>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760"/>
              <a:buFont typeface="Century Gothic"/>
              <a:buNone/>
              <a:defRPr sz="276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246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2503125"/>
            <a:ext cx="9882848" cy="1464115"/>
          </a:xfrm>
        </p:spPr>
        <p:txBody>
          <a:bodyPr/>
          <a:lstStyle>
            <a:lvl1pPr>
              <a:defRPr>
                <a:solidFill>
                  <a:schemeClr val="bg1"/>
                </a:solidFill>
              </a:defRPr>
            </a:lvl1pPr>
          </a:lstStyle>
          <a:p>
            <a:r>
              <a:rPr lang="en-GB"/>
              <a:t>Single Line Section</a:t>
            </a:r>
            <a:endParaRPr lang="en-US"/>
          </a:p>
        </p:txBody>
      </p:sp>
      <p:sp>
        <p:nvSpPr>
          <p:cNvPr id="4" name="Rectangle 3"/>
          <p:cNvSpPr/>
          <p:nvPr/>
        </p:nvSpPr>
        <p:spPr>
          <a:xfrm>
            <a:off x="5785768" y="2503125"/>
            <a:ext cx="620464" cy="1175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9207145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 stats warm">
  <p:cSld name="1_2 stats warm">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7"/>
          <p:cNvSpPr txBox="1">
            <a:spLocks noGrp="1"/>
          </p:cNvSpPr>
          <p:nvPr>
            <p:ph type="title"/>
          </p:nvPr>
        </p:nvSpPr>
        <p:spPr>
          <a:xfrm>
            <a:off x="1127697" y="1419175"/>
            <a:ext cx="4561755" cy="18304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9000"/>
              <a:buFont typeface="Century Gothic"/>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1127698" y="3249931"/>
            <a:ext cx="4561903" cy="1918769"/>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400"/>
              <a:buFont typeface="Century Gothic"/>
              <a:buNone/>
              <a:defRPr sz="24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17"/>
          <p:cNvSpPr txBox="1">
            <a:spLocks noGrp="1"/>
          </p:cNvSpPr>
          <p:nvPr>
            <p:ph type="body" idx="2"/>
          </p:nvPr>
        </p:nvSpPr>
        <p:spPr>
          <a:xfrm>
            <a:off x="6503071" y="3249931"/>
            <a:ext cx="4561903" cy="1918769"/>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400"/>
              <a:buFont typeface="Century Gothic"/>
              <a:buNone/>
              <a:defRPr sz="24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7"/>
          <p:cNvSpPr txBox="1">
            <a:spLocks noGrp="1"/>
          </p:cNvSpPr>
          <p:nvPr>
            <p:ph type="body" idx="3"/>
          </p:nvPr>
        </p:nvSpPr>
        <p:spPr>
          <a:xfrm>
            <a:off x="6503071" y="1411161"/>
            <a:ext cx="4561903" cy="1830704"/>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9000"/>
              <a:buFont typeface="Century Gothic"/>
              <a:buNone/>
              <a:defRPr sz="90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335078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 stats cool">
  <p:cSld name="1_2 stats cool">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1127697" y="1419175"/>
            <a:ext cx="4561755" cy="18304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9000"/>
              <a:buFont typeface="Century Gothic"/>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8"/>
          <p:cNvSpPr txBox="1">
            <a:spLocks noGrp="1"/>
          </p:cNvSpPr>
          <p:nvPr>
            <p:ph type="body" idx="1"/>
          </p:nvPr>
        </p:nvSpPr>
        <p:spPr>
          <a:xfrm>
            <a:off x="1127698" y="3249931"/>
            <a:ext cx="4561903" cy="1918769"/>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400"/>
              <a:buFont typeface="Century Gothic"/>
              <a:buNone/>
              <a:defRPr sz="24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8"/>
          <p:cNvSpPr txBox="1">
            <a:spLocks noGrp="1"/>
          </p:cNvSpPr>
          <p:nvPr>
            <p:ph type="body" idx="2"/>
          </p:nvPr>
        </p:nvSpPr>
        <p:spPr>
          <a:xfrm>
            <a:off x="6503071" y="3249931"/>
            <a:ext cx="4561903" cy="1918769"/>
          </a:xfrm>
          <a:prstGeom prst="rect">
            <a:avLst/>
          </a:prstGeom>
          <a:noFill/>
          <a:ln>
            <a:noFill/>
          </a:ln>
        </p:spPr>
        <p:txBody>
          <a:bodyPr spcFirstLastPara="1" wrap="square" lIns="91425" tIns="45700" rIns="91425" bIns="45700" anchor="t" anchorCtr="0">
            <a:noAutofit/>
          </a:bodyPr>
          <a:lstStyle>
            <a:lvl1pPr marL="457200" lvl="0" indent="-228600" algn="ctr">
              <a:lnSpc>
                <a:spcPct val="130000"/>
              </a:lnSpc>
              <a:spcBef>
                <a:spcPts val="0"/>
              </a:spcBef>
              <a:spcAft>
                <a:spcPts val="0"/>
              </a:spcAft>
              <a:buClr>
                <a:schemeClr val="lt1"/>
              </a:buClr>
              <a:buSzPts val="2400"/>
              <a:buFont typeface="Century Gothic"/>
              <a:buNone/>
              <a:defRPr sz="24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18"/>
          <p:cNvSpPr txBox="1">
            <a:spLocks noGrp="1"/>
          </p:cNvSpPr>
          <p:nvPr>
            <p:ph type="body" idx="3"/>
          </p:nvPr>
        </p:nvSpPr>
        <p:spPr>
          <a:xfrm>
            <a:off x="6503071" y="1411161"/>
            <a:ext cx="4561903" cy="1830704"/>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9000"/>
              <a:buFont typeface="Century Gothic"/>
              <a:buNone/>
              <a:defRPr sz="9000" b="1" i="0">
                <a:solidFill>
                  <a:schemeClr val="lt1"/>
                </a:solidFill>
                <a:latin typeface="Century Gothic"/>
                <a:ea typeface="Century Gothic"/>
                <a:cs typeface="Century Gothic"/>
                <a:sym typeface="Century Gothic"/>
              </a:defRPr>
            </a:lvl1pPr>
            <a:lvl2pPr marL="914400" lvl="1" indent="-228600" algn="ctr">
              <a:lnSpc>
                <a:spcPct val="130000"/>
              </a:lnSpc>
              <a:spcBef>
                <a:spcPts val="360"/>
              </a:spcBef>
              <a:spcAft>
                <a:spcPts val="0"/>
              </a:spcAft>
              <a:buClr>
                <a:schemeClr val="dk1"/>
              </a:buClr>
              <a:buSzPts val="1800"/>
              <a:buNone/>
              <a:defRPr/>
            </a:lvl2pPr>
            <a:lvl3pPr marL="1371600" lvl="2" indent="-228600" algn="ctr">
              <a:lnSpc>
                <a:spcPct val="130000"/>
              </a:lnSpc>
              <a:spcBef>
                <a:spcPts val="360"/>
              </a:spcBef>
              <a:spcAft>
                <a:spcPts val="0"/>
              </a:spcAft>
              <a:buClr>
                <a:schemeClr val="dk1"/>
              </a:buClr>
              <a:buSzPts val="1800"/>
              <a:buNone/>
              <a:defRPr/>
            </a:lvl3pPr>
            <a:lvl4pPr marL="1828800" lvl="3" indent="-228600" algn="ctr">
              <a:lnSpc>
                <a:spcPct val="130000"/>
              </a:lnSpc>
              <a:spcBef>
                <a:spcPts val="360"/>
              </a:spcBef>
              <a:spcAft>
                <a:spcPts val="0"/>
              </a:spcAft>
              <a:buClr>
                <a:schemeClr val="dk1"/>
              </a:buClr>
              <a:buSzPts val="1800"/>
              <a:buNone/>
              <a:defRPr/>
            </a:lvl4pPr>
            <a:lvl5pPr marL="2286000" lvl="4" indent="-228600" algn="ctr">
              <a:lnSpc>
                <a:spcPct val="130000"/>
              </a:lnSpc>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6520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End Card">
  <p:cSld name="1_End Card">
    <p:bg>
      <p:bgPr>
        <a:blipFill>
          <a:blip r:embed="rId2">
            <a:alphaModFix/>
          </a:blip>
          <a:stretch>
            <a:fillRect/>
          </a:stretch>
        </a:blipFill>
        <a:effectLst/>
      </p:bgPr>
    </p:bg>
    <p:spTree>
      <p:nvGrpSpPr>
        <p:cNvPr id="1" name="Shape 69"/>
        <p:cNvGrpSpPr/>
        <p:nvPr/>
      </p:nvGrpSpPr>
      <p:grpSpPr>
        <a:xfrm>
          <a:off x="0" y="0"/>
          <a:ext cx="0" cy="0"/>
          <a:chOff x="0" y="0"/>
          <a:chExt cx="0" cy="0"/>
        </a:xfrm>
      </p:grpSpPr>
      <p:pic>
        <p:nvPicPr>
          <p:cNvPr id="70" name="Google Shape;70;p19" descr="UKYouth White.png"/>
          <p:cNvPicPr preferRelativeResize="0"/>
          <p:nvPr/>
        </p:nvPicPr>
        <p:blipFill rotWithShape="1">
          <a:blip r:embed="rId3">
            <a:alphaModFix/>
          </a:blip>
          <a:srcRect/>
          <a:stretch/>
        </p:blipFill>
        <p:spPr>
          <a:xfrm>
            <a:off x="3286532" y="2297085"/>
            <a:ext cx="5618936" cy="997906"/>
          </a:xfrm>
          <a:prstGeom prst="rect">
            <a:avLst/>
          </a:prstGeom>
          <a:noFill/>
          <a:ln>
            <a:noFill/>
          </a:ln>
        </p:spPr>
      </p:pic>
      <p:sp>
        <p:nvSpPr>
          <p:cNvPr id="71" name="Google Shape;71;p19"/>
          <p:cNvSpPr txBox="1"/>
          <p:nvPr/>
        </p:nvSpPr>
        <p:spPr>
          <a:xfrm>
            <a:off x="1953228" y="4699246"/>
            <a:ext cx="828554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ukyouth.org</a:t>
            </a:r>
            <a:endParaRPr sz="1800" u="sng">
              <a:solidFill>
                <a:srgbClr val="FFFFFF"/>
              </a:solidFill>
              <a:latin typeface="Century Gothic"/>
              <a:ea typeface="Century Gothic"/>
              <a:cs typeface="Century Gothic"/>
              <a:sym typeface="Century Gothic"/>
            </a:endParaRPr>
          </a:p>
          <a:p>
            <a:pPr marL="0" marR="0" lvl="0" indent="0" algn="ctr" rtl="0">
              <a:spcBef>
                <a:spcPts val="0"/>
              </a:spcBef>
              <a:spcAft>
                <a:spcPts val="0"/>
              </a:spcAft>
              <a:buNone/>
            </a:pPr>
            <a:r>
              <a:rPr lang="en-GB" sz="1800" u="none">
                <a:solidFill>
                  <a:srgbClr val="FFFFFF"/>
                </a:solidFill>
                <a:latin typeface="Century Gothic"/>
                <a:ea typeface="Century Gothic"/>
                <a:cs typeface="Century Gothic"/>
                <a:sym typeface="Century Gothic"/>
              </a:rPr>
              <a:t>info@ukyouth.org</a:t>
            </a:r>
            <a:endParaRPr/>
          </a:p>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0208 3137 3810</a:t>
            </a:r>
            <a:endParaRPr/>
          </a:p>
        </p:txBody>
      </p:sp>
      <p:sp>
        <p:nvSpPr>
          <p:cNvPr id="72" name="Google Shape;72;p19"/>
          <p:cNvSpPr txBox="1"/>
          <p:nvPr/>
        </p:nvSpPr>
        <p:spPr>
          <a:xfrm>
            <a:off x="1154576" y="3649729"/>
            <a:ext cx="9882848"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a:solidFill>
                  <a:srgbClr val="FFFFFF"/>
                </a:solidFill>
                <a:latin typeface="Century Gothic"/>
                <a:ea typeface="Century Gothic"/>
                <a:cs typeface="Century Gothic"/>
                <a:sym typeface="Century Gothic"/>
              </a:rPr>
              <a:t>Thank You</a:t>
            </a:r>
            <a:endParaRPr sz="3600" b="1">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6695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4_Body Copy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750457"/>
            <a:ext cx="9882848" cy="1143000"/>
          </a:xfrm>
        </p:spPr>
        <p:txBody>
          <a:bodyPr/>
          <a:lstStyle>
            <a:lvl1pPr>
              <a:defRPr>
                <a:solidFill>
                  <a:schemeClr val="accent5"/>
                </a:solidFill>
              </a:defRPr>
            </a:lvl1pPr>
          </a:lstStyle>
          <a:p>
            <a:r>
              <a:rPr lang="en-GB"/>
              <a:t>Body Copy Cool</a:t>
            </a:r>
            <a:endParaRPr lang="en-US"/>
          </a:p>
        </p:txBody>
      </p:sp>
      <p:sp>
        <p:nvSpPr>
          <p:cNvPr id="5" name="Text Placeholder 4"/>
          <p:cNvSpPr>
            <a:spLocks noGrp="1"/>
          </p:cNvSpPr>
          <p:nvPr>
            <p:ph type="body"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430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Bullet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54576" y="750457"/>
            <a:ext cx="9882848" cy="1143000"/>
          </a:xfrm>
        </p:spPr>
        <p:txBody>
          <a:bodyPr/>
          <a:lstStyle>
            <a:lvl1pPr>
              <a:defRPr>
                <a:solidFill>
                  <a:schemeClr val="accent2"/>
                </a:solidFill>
              </a:defRPr>
            </a:lvl1pPr>
          </a:lstStyle>
          <a:p>
            <a:r>
              <a:rPr lang="en-GB"/>
              <a:t>Bullets Warm</a:t>
            </a:r>
            <a:endParaRPr lang="en-US"/>
          </a:p>
        </p:txBody>
      </p:sp>
      <p:sp>
        <p:nvSpPr>
          <p:cNvPr id="5" name="Text Placeholder 7"/>
          <p:cNvSpPr>
            <a:spLocks noGrp="1"/>
          </p:cNvSpPr>
          <p:nvPr>
            <p:ph type="body" sz="quarter" idx="10"/>
          </p:nvPr>
        </p:nvSpPr>
        <p:spPr>
          <a:xfrm>
            <a:off x="1154576" y="2196091"/>
            <a:ext cx="9882848" cy="3523817"/>
          </a:xfrm>
        </p:spPr>
        <p:txBody>
          <a:bodyPr>
            <a:noAutofit/>
          </a:bodyPr>
          <a:lstStyle>
            <a:lvl1pPr marL="411480" indent="-411480" algn="l">
              <a:buClr>
                <a:schemeClr val="accent2"/>
              </a:buClr>
              <a:buFont typeface="Arial"/>
              <a:buChar char="•"/>
              <a:defRPr sz="2400">
                <a:solidFill>
                  <a:schemeClr val="tx2"/>
                </a:solidFill>
              </a:defRPr>
            </a:lvl1pPr>
            <a:lvl2pPr marL="411480" indent="-411480" algn="l">
              <a:buClr>
                <a:schemeClr val="accent2"/>
              </a:buClr>
              <a:buFont typeface="Arial"/>
              <a:buChar char="•"/>
              <a:defRPr sz="2400">
                <a:solidFill>
                  <a:schemeClr val="tx2"/>
                </a:solidFill>
              </a:defRPr>
            </a:lvl2pPr>
            <a:lvl3pPr marL="411480" indent="-411480" algn="l">
              <a:buClr>
                <a:schemeClr val="accent2"/>
              </a:buClr>
              <a:buFont typeface="Arial"/>
              <a:buChar char="•"/>
              <a:defRPr sz="2400">
                <a:solidFill>
                  <a:schemeClr val="tx2"/>
                </a:solidFill>
              </a:defRPr>
            </a:lvl3pPr>
            <a:lvl4pPr marL="411480" indent="-411480" algn="l">
              <a:buClr>
                <a:schemeClr val="accent2"/>
              </a:buClr>
              <a:buFont typeface="Arial"/>
              <a:buChar char="•"/>
              <a:defRPr sz="2400">
                <a:solidFill>
                  <a:schemeClr val="tx2"/>
                </a:solidFill>
              </a:defRPr>
            </a:lvl4pPr>
            <a:lvl5pPr marL="411480" indent="-411480" algn="l">
              <a:buClr>
                <a:schemeClr val="accent2"/>
              </a:buClr>
              <a:buFont typeface="Arial"/>
              <a:buChar cha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503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91BF-D033-260A-F789-D60CC25FCC9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GB"/>
          </a:p>
        </p:txBody>
      </p:sp>
      <p:sp>
        <p:nvSpPr>
          <p:cNvPr id="3" name="Subtitle 2">
            <a:extLst>
              <a:ext uri="{FF2B5EF4-FFF2-40B4-BE49-F238E27FC236}">
                <a16:creationId xmlns:a16="http://schemas.microsoft.com/office/drawing/2014/main" id="{0C181D99-E208-C0A8-6457-7C041314A2DA}"/>
              </a:ext>
            </a:extLst>
          </p:cNvPr>
          <p:cNvSpPr>
            <a:spLocks noGrp="1"/>
          </p:cNvSpPr>
          <p:nvPr>
            <p:ph type="subTitle" idx="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DE3B9F-9199-6AD9-A909-185DE4C74EA7}"/>
              </a:ext>
            </a:extLst>
          </p:cNvPr>
          <p:cNvSpPr>
            <a:spLocks noGrp="1"/>
          </p:cNvSpPr>
          <p:nvPr>
            <p:ph type="dt" sz="half" idx="10"/>
          </p:nvPr>
        </p:nvSpPr>
        <p:spPr/>
        <p:txBody>
          <a:bodyPr/>
          <a:lstStyle/>
          <a:p>
            <a:fld id="{3484E452-8551-4755-9C4F-0D80DC3D14CE}" type="datetimeFigureOut">
              <a:rPr lang="en-GB" smtClean="0"/>
              <a:t>21/09/2023</a:t>
            </a:fld>
            <a:endParaRPr lang="en-GB"/>
          </a:p>
        </p:txBody>
      </p:sp>
      <p:sp>
        <p:nvSpPr>
          <p:cNvPr id="5" name="Footer Placeholder 4">
            <a:extLst>
              <a:ext uri="{FF2B5EF4-FFF2-40B4-BE49-F238E27FC236}">
                <a16:creationId xmlns:a16="http://schemas.microsoft.com/office/drawing/2014/main" id="{5D88CDB3-0692-2D8C-D9A5-3E94699BA9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5F949B-1EDE-585D-A3AE-C27A042FCA7D}"/>
              </a:ext>
            </a:extLst>
          </p:cNvPr>
          <p:cNvSpPr>
            <a:spLocks noGrp="1"/>
          </p:cNvSpPr>
          <p:nvPr>
            <p:ph type="sldNum" sz="quarter" idx="12"/>
          </p:nvPr>
        </p:nvSpPr>
        <p:spPr/>
        <p:txBody>
          <a:bodyPr/>
          <a:lstStyle/>
          <a:p>
            <a:fld id="{67CD32B8-C463-4C6F-AD49-74FDFC456DF2}" type="slidenum">
              <a:rPr lang="en-GB" smtClean="0"/>
              <a:t>‹#›</a:t>
            </a:fld>
            <a:endParaRPr lang="en-GB"/>
          </a:p>
        </p:txBody>
      </p:sp>
    </p:spTree>
    <p:extLst>
      <p:ext uri="{BB962C8B-B14F-4D97-AF65-F5344CB8AC3E}">
        <p14:creationId xmlns:p14="http://schemas.microsoft.com/office/powerpoint/2010/main" val="23781517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5" y="4817717"/>
            <a:ext cx="1796396" cy="302186"/>
          </a:xfrm>
        </p:spPr>
        <p:txBody>
          <a:bodyPr>
            <a:noAutofit/>
          </a:bodyPr>
          <a:lstStyle>
            <a:lvl1pPr marL="0" indent="0">
              <a:buNone/>
              <a:defRPr sz="1800" b="1">
                <a:solidFill>
                  <a:schemeClr val="accent4"/>
                </a:solidFill>
                <a:latin typeface="+mj-lt"/>
              </a:defRPr>
            </a:lvl1pPr>
            <a:lvl2pPr marL="411464" indent="0">
              <a:buNone/>
              <a:defRPr sz="1620"/>
            </a:lvl2pPr>
            <a:lvl3pPr marL="822928" indent="0">
              <a:buNone/>
              <a:defRPr sz="1620"/>
            </a:lvl3pPr>
            <a:lvl4pPr marL="1234391" indent="0">
              <a:buNone/>
              <a:defRPr sz="1620"/>
            </a:lvl4pPr>
            <a:lvl5pPr marL="1645854" indent="0">
              <a:buNone/>
              <a:defRPr sz="1620"/>
            </a:lvl5pPr>
          </a:lstStyle>
          <a:p>
            <a:pPr lvl="0"/>
            <a:r>
              <a:rPr lang="en-US"/>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5" y="5210963"/>
            <a:ext cx="1813567" cy="706438"/>
          </a:xfrm>
        </p:spPr>
        <p:txBody>
          <a:bodyPr>
            <a:noAutofit/>
          </a:bodyPr>
          <a:lstStyle>
            <a:lvl1pPr marL="0" indent="0">
              <a:lnSpc>
                <a:spcPct val="100000"/>
              </a:lnSpc>
              <a:buNone/>
              <a:defRPr sz="1080">
                <a:solidFill>
                  <a:schemeClr val="tx1"/>
                </a:solidFill>
              </a:defRPr>
            </a:lvl1pPr>
            <a:lvl2pPr marL="411464" indent="0">
              <a:buNone/>
              <a:defRPr sz="990"/>
            </a:lvl2pPr>
            <a:lvl3pPr marL="822928" indent="0">
              <a:buNone/>
              <a:defRPr sz="990"/>
            </a:lvl3pPr>
            <a:lvl4pPr marL="1234391" indent="0">
              <a:buNone/>
              <a:defRPr sz="990"/>
            </a:lvl4pPr>
            <a:lvl5pPr marL="1645854" indent="0">
              <a:buNone/>
              <a:defRPr sz="99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7" y="4817717"/>
            <a:ext cx="1796396" cy="302186"/>
          </a:xfrm>
        </p:spPr>
        <p:txBody>
          <a:bodyPr>
            <a:noAutofit/>
          </a:bodyPr>
          <a:lstStyle>
            <a:lvl1pPr marL="0" indent="0">
              <a:buNone/>
              <a:defRPr sz="1800" b="1">
                <a:solidFill>
                  <a:schemeClr val="accent5"/>
                </a:solidFill>
                <a:latin typeface="+mj-lt"/>
              </a:defRPr>
            </a:lvl1pPr>
            <a:lvl2pPr marL="411464" indent="0">
              <a:buNone/>
              <a:defRPr sz="1620"/>
            </a:lvl2pPr>
            <a:lvl3pPr marL="822928" indent="0">
              <a:buNone/>
              <a:defRPr sz="1620"/>
            </a:lvl3pPr>
            <a:lvl4pPr marL="1234391" indent="0">
              <a:buNone/>
              <a:defRPr sz="1620"/>
            </a:lvl4pPr>
            <a:lvl5pPr marL="1645854" indent="0">
              <a:buNone/>
              <a:defRPr sz="1620"/>
            </a:lvl5pPr>
          </a:lstStyle>
          <a:p>
            <a:pPr lvl="0"/>
            <a:r>
              <a:rPr lang="en-US"/>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8" y="5210963"/>
            <a:ext cx="1813567" cy="706438"/>
          </a:xfrm>
        </p:spPr>
        <p:txBody>
          <a:bodyPr>
            <a:noAutofit/>
          </a:bodyPr>
          <a:lstStyle>
            <a:lvl1pPr marL="0" indent="0">
              <a:lnSpc>
                <a:spcPct val="100000"/>
              </a:lnSpc>
              <a:buNone/>
              <a:defRPr sz="1080">
                <a:solidFill>
                  <a:schemeClr val="tx1"/>
                </a:solidFill>
              </a:defRPr>
            </a:lvl1pPr>
            <a:lvl2pPr marL="411464" indent="0">
              <a:buNone/>
              <a:defRPr sz="990"/>
            </a:lvl2pPr>
            <a:lvl3pPr marL="822928" indent="0">
              <a:buNone/>
              <a:defRPr sz="990"/>
            </a:lvl3pPr>
            <a:lvl4pPr marL="1234391" indent="0">
              <a:buNone/>
              <a:defRPr sz="990"/>
            </a:lvl4pPr>
            <a:lvl5pPr marL="1645854" indent="0">
              <a:buNone/>
              <a:defRPr sz="99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9" y="4817717"/>
            <a:ext cx="1796396" cy="302186"/>
          </a:xfrm>
        </p:spPr>
        <p:txBody>
          <a:bodyPr>
            <a:noAutofit/>
          </a:bodyPr>
          <a:lstStyle>
            <a:lvl1pPr marL="0" indent="0">
              <a:buNone/>
              <a:defRPr sz="1800" b="1">
                <a:solidFill>
                  <a:schemeClr val="accent6"/>
                </a:solidFill>
                <a:latin typeface="+mj-lt"/>
              </a:defRPr>
            </a:lvl1pPr>
            <a:lvl2pPr marL="411464" indent="0">
              <a:buNone/>
              <a:defRPr sz="1620"/>
            </a:lvl2pPr>
            <a:lvl3pPr marL="822928" indent="0">
              <a:buNone/>
              <a:defRPr sz="1620"/>
            </a:lvl3pPr>
            <a:lvl4pPr marL="1234391" indent="0">
              <a:buNone/>
              <a:defRPr sz="1620"/>
            </a:lvl4pPr>
            <a:lvl5pPr marL="1645854" indent="0">
              <a:buNone/>
              <a:defRPr sz="1620"/>
            </a:lvl5pPr>
          </a:lstStyle>
          <a:p>
            <a:pPr lvl="0"/>
            <a:r>
              <a:rPr lang="en-US"/>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9" y="5210963"/>
            <a:ext cx="1813567" cy="706438"/>
          </a:xfrm>
        </p:spPr>
        <p:txBody>
          <a:bodyPr>
            <a:noAutofit/>
          </a:bodyPr>
          <a:lstStyle>
            <a:lvl1pPr marL="0" indent="0">
              <a:lnSpc>
                <a:spcPct val="100000"/>
              </a:lnSpc>
              <a:buNone/>
              <a:defRPr sz="1080">
                <a:solidFill>
                  <a:schemeClr val="tx1"/>
                </a:solidFill>
              </a:defRPr>
            </a:lvl1pPr>
            <a:lvl2pPr marL="411464" indent="0">
              <a:buNone/>
              <a:defRPr sz="990"/>
            </a:lvl2pPr>
            <a:lvl3pPr marL="822928" indent="0">
              <a:buNone/>
              <a:defRPr sz="990"/>
            </a:lvl3pPr>
            <a:lvl4pPr marL="1234391" indent="0">
              <a:buNone/>
              <a:defRPr sz="990"/>
            </a:lvl4pPr>
            <a:lvl5pPr marL="1645854" indent="0">
              <a:buNone/>
              <a:defRPr sz="99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1" y="4817717"/>
            <a:ext cx="1796396" cy="302186"/>
          </a:xfrm>
        </p:spPr>
        <p:txBody>
          <a:bodyPr>
            <a:noAutofit/>
          </a:bodyPr>
          <a:lstStyle>
            <a:lvl1pPr marL="0" indent="0">
              <a:buNone/>
              <a:defRPr sz="1800" b="1">
                <a:solidFill>
                  <a:schemeClr val="accent3"/>
                </a:solidFill>
                <a:latin typeface="+mj-lt"/>
              </a:defRPr>
            </a:lvl1pPr>
            <a:lvl2pPr marL="411464" indent="0">
              <a:buNone/>
              <a:defRPr sz="1620"/>
            </a:lvl2pPr>
            <a:lvl3pPr marL="822928" indent="0">
              <a:buNone/>
              <a:defRPr sz="1620"/>
            </a:lvl3pPr>
            <a:lvl4pPr marL="1234391" indent="0">
              <a:buNone/>
              <a:defRPr sz="1620"/>
            </a:lvl4pPr>
            <a:lvl5pPr marL="1645854" indent="0">
              <a:buNone/>
              <a:defRPr sz="1620"/>
            </a:lvl5pPr>
          </a:lstStyle>
          <a:p>
            <a:pPr lvl="0"/>
            <a:r>
              <a:rPr lang="en-US"/>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2" y="5210963"/>
            <a:ext cx="1813567" cy="706438"/>
          </a:xfrm>
        </p:spPr>
        <p:txBody>
          <a:bodyPr>
            <a:noAutofit/>
          </a:bodyPr>
          <a:lstStyle>
            <a:lvl1pPr marL="0" indent="0">
              <a:lnSpc>
                <a:spcPct val="100000"/>
              </a:lnSpc>
              <a:buNone/>
              <a:defRPr sz="1080">
                <a:solidFill>
                  <a:schemeClr val="tx1"/>
                </a:solidFill>
              </a:defRPr>
            </a:lvl1pPr>
            <a:lvl2pPr marL="411464" indent="0">
              <a:buNone/>
              <a:defRPr sz="990"/>
            </a:lvl2pPr>
            <a:lvl3pPr marL="822928" indent="0">
              <a:buNone/>
              <a:defRPr sz="990"/>
            </a:lvl3pPr>
            <a:lvl4pPr marL="1234391" indent="0">
              <a:buNone/>
              <a:defRPr sz="990"/>
            </a:lvl4pPr>
            <a:lvl5pPr marL="1645854" indent="0">
              <a:buNone/>
              <a:defRPr sz="99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5835440"/>
      </p:ext>
    </p:extLst>
  </p:cSld>
  <p:clrMapOvr>
    <a:masterClrMapping/>
  </p:clrMapOvr>
  <p:extLst>
    <p:ext uri="{DCECCB84-F9BA-43D5-87BE-67443E8EF086}">
      <p15:sldGuideLst xmlns:p15="http://schemas.microsoft.com/office/powerpoint/2012/main">
        <p15:guide id="1" pos="2560">
          <p15:clr>
            <a:srgbClr val="FBAE40"/>
          </p15:clr>
        </p15:guide>
        <p15:guide id="2" pos="5120">
          <p15:clr>
            <a:srgbClr val="FBAE40"/>
          </p15:clr>
        </p15:guide>
        <p15:guide id="3" pos="7680">
          <p15:clr>
            <a:srgbClr val="FBAE40"/>
          </p15:clr>
        </p15:guide>
        <p15:guide id="4" pos="5312">
          <p15:clr>
            <a:srgbClr val="5ACBF0"/>
          </p15:clr>
        </p15:guide>
        <p15:guide id="5" pos="4928">
          <p15:clr>
            <a:srgbClr val="5ACBF0"/>
          </p15:clr>
        </p15:guide>
        <p15:guide id="6" pos="2752">
          <p15:clr>
            <a:srgbClr val="5ACBF0"/>
          </p15:clr>
        </p15:guide>
        <p15:guide id="7" pos="2368">
          <p15:clr>
            <a:srgbClr val="5ACBF0"/>
          </p15:clr>
        </p15:guide>
        <p15:guide id="8" pos="7488">
          <p15:clr>
            <a:srgbClr val="5ACBF0"/>
          </p15:clr>
        </p15:guide>
        <p15:guide id="9" pos="7872">
          <p15:clr>
            <a:srgbClr val="5ACBF0"/>
          </p15:clr>
        </p15:guide>
        <p15:guide id="10" pos="192">
          <p15:clr>
            <a:srgbClr val="5ACBF0"/>
          </p15:clr>
        </p15:guide>
        <p15:guide id="11" orient="horz" pos="5011">
          <p15:clr>
            <a:srgbClr val="5ACBF0"/>
          </p15:clr>
        </p15:guide>
        <p15:guide id="12" pos="10048">
          <p15:clr>
            <a:srgbClr val="5ACBF0"/>
          </p15:clr>
        </p15:guide>
        <p15:guide id="13" orient="horz" pos="17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ody Copy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750457"/>
            <a:ext cx="9882848" cy="1143000"/>
          </a:xfrm>
        </p:spPr>
        <p:txBody>
          <a:bodyPr/>
          <a:lstStyle/>
          <a:p>
            <a:r>
              <a:rPr lang="en-GB"/>
              <a:t>Body Copy Warm</a:t>
            </a:r>
            <a:endParaRPr lang="en-US"/>
          </a:p>
        </p:txBody>
      </p:sp>
      <p:sp>
        <p:nvSpPr>
          <p:cNvPr id="10" name="Text Placeholder 4"/>
          <p:cNvSpPr>
            <a:spLocks noGrp="1"/>
          </p:cNvSpPr>
          <p:nvPr>
            <p:ph type="body" sz="quarter" idx="10"/>
          </p:nvPr>
        </p:nvSpPr>
        <p:spPr>
          <a:xfrm>
            <a:off x="1154576" y="2196091"/>
            <a:ext cx="9882848" cy="3523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53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54576" y="4214092"/>
            <a:ext cx="9882848" cy="1182254"/>
          </a:xfrm>
        </p:spPr>
        <p:txBody>
          <a:bodyPr>
            <a:normAutofit/>
          </a:bodyPr>
          <a:lstStyle>
            <a:lvl1pPr marL="0" indent="0" algn="ctr">
              <a:buNone/>
              <a:defRPr sz="3600" b="1" i="0" spc="120">
                <a:solidFill>
                  <a:schemeClr val="bg2"/>
                </a:solidFill>
                <a:latin typeface="Century Gothic"/>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GB"/>
              <a:t>Title Slide</a:t>
            </a:r>
            <a:endParaRPr lang="en-US"/>
          </a:p>
        </p:txBody>
      </p:sp>
      <p:pic>
        <p:nvPicPr>
          <p:cNvPr id="10" name="Picture 9" descr="UKYouth 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6532" y="2297085"/>
            <a:ext cx="5618936" cy="997906"/>
          </a:xfrm>
          <a:prstGeom prst="rect">
            <a:avLst/>
          </a:prstGeom>
        </p:spPr>
      </p:pic>
    </p:spTree>
    <p:extLst>
      <p:ext uri="{BB962C8B-B14F-4D97-AF65-F5344CB8AC3E}">
        <p14:creationId xmlns:p14="http://schemas.microsoft.com/office/powerpoint/2010/main" val="1554797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dy Copy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750457"/>
            <a:ext cx="9882848" cy="1143000"/>
          </a:xfrm>
        </p:spPr>
        <p:txBody>
          <a:bodyPr/>
          <a:lstStyle/>
          <a:p>
            <a:r>
              <a:rPr lang="en-GB"/>
              <a:t>Body Copy Warm</a:t>
            </a:r>
            <a:endParaRPr lang="en-US"/>
          </a:p>
        </p:txBody>
      </p:sp>
      <p:sp>
        <p:nvSpPr>
          <p:cNvPr id="10" name="Text Placeholder 4"/>
          <p:cNvSpPr>
            <a:spLocks noGrp="1"/>
          </p:cNvSpPr>
          <p:nvPr>
            <p:ph type="body" sz="quarter" idx="10"/>
          </p:nvPr>
        </p:nvSpPr>
        <p:spPr>
          <a:xfrm>
            <a:off x="1154576" y="2196091"/>
            <a:ext cx="9882848" cy="3523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13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365251" y="5041728"/>
            <a:ext cx="9461500" cy="678180"/>
          </a:xfrm>
        </p:spPr>
        <p:txBody>
          <a:bodyPr/>
          <a:lstStyle>
            <a:lvl1pPr algn="r">
              <a:spcBef>
                <a:spcPts val="0"/>
              </a:spcBef>
              <a:defRPr b="0" i="0" kern="1200" baseline="0">
                <a:solidFill>
                  <a:schemeClr val="bg1"/>
                </a:solidFill>
                <a:latin typeface="+mn-lt"/>
              </a:defRPr>
            </a:lvl1pPr>
            <a:lvl2pPr algn="r">
              <a:spcBef>
                <a:spcPts val="0"/>
              </a:spcBef>
              <a:defRPr b="0" i="0" kern="1200">
                <a:solidFill>
                  <a:schemeClr val="bg1"/>
                </a:solidFill>
                <a:latin typeface="+mn-lt"/>
              </a:defRPr>
            </a:lvl2pPr>
            <a:lvl3pPr algn="r">
              <a:spcBef>
                <a:spcPts val="0"/>
              </a:spcBef>
              <a:defRPr b="0" i="0" kern="1200">
                <a:solidFill>
                  <a:schemeClr val="bg1"/>
                </a:solidFill>
                <a:latin typeface="+mn-lt"/>
              </a:defRPr>
            </a:lvl3pPr>
            <a:lvl4pPr algn="r">
              <a:spcBef>
                <a:spcPts val="0"/>
              </a:spcBef>
              <a:defRPr b="0" i="0" kern="1200">
                <a:solidFill>
                  <a:schemeClr val="bg1"/>
                </a:solidFill>
                <a:latin typeface="+mn-lt"/>
              </a:defRPr>
            </a:lvl4pPr>
            <a:lvl5pPr algn="r">
              <a:spcBef>
                <a:spcPts val="0"/>
              </a:spcBef>
              <a:defRPr b="0" i="0" kern="1200">
                <a:solidFill>
                  <a:schemeClr val="bg1"/>
                </a:solidFill>
                <a:latin typeface="+mn-lt"/>
              </a:defRPr>
            </a:lvl5pPr>
          </a:lstStyle>
          <a:p>
            <a:pPr lvl="0"/>
            <a:r>
              <a:rPr lang="en-GB"/>
              <a:t>Insert name here</a:t>
            </a:r>
          </a:p>
        </p:txBody>
      </p:sp>
      <p:sp>
        <p:nvSpPr>
          <p:cNvPr id="13" name="Title 12"/>
          <p:cNvSpPr>
            <a:spLocks noGrp="1"/>
          </p:cNvSpPr>
          <p:nvPr>
            <p:ph type="title" hasCustomPrompt="1"/>
          </p:nvPr>
        </p:nvSpPr>
        <p:spPr>
          <a:xfrm>
            <a:off x="1154576" y="750457"/>
            <a:ext cx="9882848" cy="4291271"/>
          </a:xfrm>
        </p:spPr>
        <p:txBody>
          <a:bodyPr>
            <a:normAutofit/>
          </a:bodyPr>
          <a:lstStyle>
            <a:lvl1pPr>
              <a:lnSpc>
                <a:spcPct val="130000"/>
              </a:lnSpc>
              <a:defRPr sz="2760" spc="120">
                <a:solidFill>
                  <a:schemeClr val="bg2"/>
                </a:solidFill>
              </a:defRPr>
            </a:lvl1pPr>
          </a:lstStyle>
          <a:p>
            <a:r>
              <a:rPr lang="en-GB"/>
              <a:t>“Insert a quote here”</a:t>
            </a:r>
            <a:endParaRPr lang="en-US"/>
          </a:p>
        </p:txBody>
      </p:sp>
    </p:spTree>
    <p:extLst>
      <p:ext uri="{BB962C8B-B14F-4D97-AF65-F5344CB8AC3E}">
        <p14:creationId xmlns:p14="http://schemas.microsoft.com/office/powerpoint/2010/main" val="42673671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dy Copy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750457"/>
            <a:ext cx="9882848" cy="1143000"/>
          </a:xfrm>
        </p:spPr>
        <p:txBody>
          <a:bodyPr/>
          <a:lstStyle>
            <a:lvl1pPr>
              <a:defRPr>
                <a:solidFill>
                  <a:schemeClr val="accent5"/>
                </a:solidFill>
              </a:defRPr>
            </a:lvl1pPr>
          </a:lstStyle>
          <a:p>
            <a:r>
              <a:rPr lang="en-GB"/>
              <a:t>Body Copy Cool</a:t>
            </a:r>
            <a:endParaRPr lang="en-US"/>
          </a:p>
        </p:txBody>
      </p:sp>
      <p:sp>
        <p:nvSpPr>
          <p:cNvPr id="5" name="Text Placeholder 4"/>
          <p:cNvSpPr>
            <a:spLocks noGrp="1"/>
          </p:cNvSpPr>
          <p:nvPr>
            <p:ph type="body"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9932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54576" y="750457"/>
            <a:ext cx="9882848" cy="1143000"/>
          </a:xfrm>
        </p:spPr>
        <p:txBody>
          <a:bodyPr/>
          <a:lstStyle>
            <a:lvl1pPr>
              <a:defRPr>
                <a:solidFill>
                  <a:schemeClr val="accent2"/>
                </a:solidFill>
              </a:defRPr>
            </a:lvl1pPr>
          </a:lstStyle>
          <a:p>
            <a:r>
              <a:rPr lang="en-GB"/>
              <a:t>Bullets Warm</a:t>
            </a:r>
            <a:endParaRPr lang="en-US"/>
          </a:p>
        </p:txBody>
      </p:sp>
      <p:sp>
        <p:nvSpPr>
          <p:cNvPr id="5" name="Text Placeholder 7"/>
          <p:cNvSpPr>
            <a:spLocks noGrp="1"/>
          </p:cNvSpPr>
          <p:nvPr>
            <p:ph type="body" sz="quarter" idx="10"/>
          </p:nvPr>
        </p:nvSpPr>
        <p:spPr>
          <a:xfrm>
            <a:off x="1154576" y="2196091"/>
            <a:ext cx="9882848" cy="3523817"/>
          </a:xfrm>
        </p:spPr>
        <p:txBody>
          <a:bodyPr>
            <a:noAutofit/>
          </a:bodyPr>
          <a:lstStyle>
            <a:lvl1pPr marL="411480" indent="-411480" algn="l">
              <a:buClr>
                <a:schemeClr val="accent2"/>
              </a:buClr>
              <a:buFont typeface="Arial"/>
              <a:buChar char="•"/>
              <a:defRPr sz="2400">
                <a:solidFill>
                  <a:schemeClr val="tx2"/>
                </a:solidFill>
              </a:defRPr>
            </a:lvl1pPr>
            <a:lvl2pPr marL="411480" indent="-411480" algn="l">
              <a:buClr>
                <a:schemeClr val="accent2"/>
              </a:buClr>
              <a:buFont typeface="Arial"/>
              <a:buChar char="•"/>
              <a:defRPr sz="2400">
                <a:solidFill>
                  <a:schemeClr val="tx2"/>
                </a:solidFill>
              </a:defRPr>
            </a:lvl2pPr>
            <a:lvl3pPr marL="411480" indent="-411480" algn="l">
              <a:buClr>
                <a:schemeClr val="accent2"/>
              </a:buClr>
              <a:buFont typeface="Arial"/>
              <a:buChar char="•"/>
              <a:defRPr sz="2400">
                <a:solidFill>
                  <a:schemeClr val="tx2"/>
                </a:solidFill>
              </a:defRPr>
            </a:lvl3pPr>
            <a:lvl4pPr marL="411480" indent="-411480" algn="l">
              <a:buClr>
                <a:schemeClr val="accent2"/>
              </a:buClr>
              <a:buFont typeface="Arial"/>
              <a:buChar char="•"/>
              <a:defRPr sz="2400">
                <a:solidFill>
                  <a:schemeClr val="tx2"/>
                </a:solidFill>
              </a:defRPr>
            </a:lvl4pPr>
            <a:lvl5pPr marL="411480" indent="-411480" algn="l">
              <a:buClr>
                <a:schemeClr val="accent2"/>
              </a:buClr>
              <a:buFont typeface="Arial"/>
              <a:buChar cha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18845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ullets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54576" y="750457"/>
            <a:ext cx="9882848" cy="1143000"/>
          </a:xfrm>
        </p:spPr>
        <p:txBody>
          <a:bodyPr/>
          <a:lstStyle>
            <a:lvl1pPr>
              <a:defRPr>
                <a:solidFill>
                  <a:schemeClr val="accent5"/>
                </a:solidFill>
              </a:defRPr>
            </a:lvl1pPr>
          </a:lstStyle>
          <a:p>
            <a:r>
              <a:rPr lang="en-GB"/>
              <a:t>Bullets Cool</a:t>
            </a:r>
            <a:endParaRPr lang="en-US"/>
          </a:p>
        </p:txBody>
      </p:sp>
      <p:sp>
        <p:nvSpPr>
          <p:cNvPr id="8" name="Text Placeholder 7"/>
          <p:cNvSpPr>
            <a:spLocks noGrp="1"/>
          </p:cNvSpPr>
          <p:nvPr>
            <p:ph type="body" sz="quarter" idx="10"/>
          </p:nvPr>
        </p:nvSpPr>
        <p:spPr/>
        <p:txBody>
          <a:bodyPr>
            <a:noAutofit/>
          </a:bodyPr>
          <a:lstStyle>
            <a:lvl1pPr marL="411480" indent="-411480" algn="l">
              <a:buClr>
                <a:schemeClr val="accent5"/>
              </a:buClr>
              <a:buFont typeface="Arial"/>
              <a:buChar char="•"/>
              <a:defRPr sz="2400">
                <a:solidFill>
                  <a:schemeClr val="tx2"/>
                </a:solidFill>
              </a:defRPr>
            </a:lvl1pPr>
            <a:lvl2pPr marL="411480" indent="-411480" algn="l">
              <a:buClr>
                <a:schemeClr val="accent5"/>
              </a:buClr>
              <a:buFont typeface="Arial"/>
              <a:buChar char="•"/>
              <a:defRPr sz="2400">
                <a:solidFill>
                  <a:schemeClr val="tx2"/>
                </a:solidFill>
              </a:defRPr>
            </a:lvl2pPr>
            <a:lvl3pPr marL="411480" indent="-411480" algn="l">
              <a:buClr>
                <a:schemeClr val="accent5"/>
              </a:buClr>
              <a:buFont typeface="Arial"/>
              <a:buChar char="•"/>
              <a:defRPr sz="2400">
                <a:solidFill>
                  <a:schemeClr val="tx2"/>
                </a:solidFill>
              </a:defRPr>
            </a:lvl3pPr>
            <a:lvl4pPr marL="411480" indent="-411480" algn="l">
              <a:buClr>
                <a:schemeClr val="accent5"/>
              </a:buClr>
              <a:buFont typeface="Arial"/>
              <a:buChar char="•"/>
              <a:defRPr sz="2400">
                <a:solidFill>
                  <a:schemeClr val="tx2"/>
                </a:solidFill>
              </a:defRPr>
            </a:lvl4pPr>
            <a:lvl5pPr marL="411480" indent="-411480" algn="l">
              <a:buClr>
                <a:schemeClr val="accent5"/>
              </a:buClr>
              <a:buFont typeface="Arial"/>
              <a:buChar cha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2811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s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2503125"/>
            <a:ext cx="9882848" cy="1464115"/>
          </a:xfrm>
        </p:spPr>
        <p:txBody>
          <a:bodyPr/>
          <a:lstStyle>
            <a:lvl1pPr>
              <a:defRPr>
                <a:solidFill>
                  <a:schemeClr val="bg1"/>
                </a:solidFill>
              </a:defRPr>
            </a:lvl1pPr>
          </a:lstStyle>
          <a:p>
            <a:r>
              <a:rPr lang="en-GB"/>
              <a:t>Single Line Section</a:t>
            </a:r>
            <a:endParaRPr lang="en-US"/>
          </a:p>
        </p:txBody>
      </p:sp>
      <p:sp>
        <p:nvSpPr>
          <p:cNvPr id="4" name="Rectangle 3"/>
          <p:cNvSpPr/>
          <p:nvPr userDrawn="1"/>
        </p:nvSpPr>
        <p:spPr>
          <a:xfrm>
            <a:off x="5785768" y="2503125"/>
            <a:ext cx="620464" cy="1175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7597273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576" y="2503125"/>
            <a:ext cx="9882848" cy="1464115"/>
          </a:xfrm>
        </p:spPr>
        <p:txBody>
          <a:bodyPr/>
          <a:lstStyle>
            <a:lvl1pPr>
              <a:defRPr>
                <a:solidFill>
                  <a:schemeClr val="bg1"/>
                </a:solidFill>
              </a:defRPr>
            </a:lvl1pPr>
          </a:lstStyle>
          <a:p>
            <a:r>
              <a:rPr lang="en-GB"/>
              <a:t>Single Line Section</a:t>
            </a:r>
            <a:endParaRPr lang="en-US"/>
          </a:p>
        </p:txBody>
      </p:sp>
      <p:sp>
        <p:nvSpPr>
          <p:cNvPr id="4" name="Rectangle 3"/>
          <p:cNvSpPr/>
          <p:nvPr userDrawn="1"/>
        </p:nvSpPr>
        <p:spPr>
          <a:xfrm>
            <a:off x="5785768" y="2503125"/>
            <a:ext cx="620464" cy="1175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4831989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365251" y="5041728"/>
            <a:ext cx="9461500" cy="678180"/>
          </a:xfrm>
        </p:spPr>
        <p:txBody>
          <a:bodyPr/>
          <a:lstStyle>
            <a:lvl1pPr algn="r">
              <a:spcBef>
                <a:spcPts val="0"/>
              </a:spcBef>
              <a:defRPr b="0" i="0" kern="1200" baseline="0">
                <a:solidFill>
                  <a:schemeClr val="bg1"/>
                </a:solidFill>
                <a:latin typeface="+mn-lt"/>
              </a:defRPr>
            </a:lvl1pPr>
            <a:lvl2pPr algn="r">
              <a:spcBef>
                <a:spcPts val="0"/>
              </a:spcBef>
              <a:defRPr b="0" i="0" kern="1200">
                <a:solidFill>
                  <a:schemeClr val="bg1"/>
                </a:solidFill>
                <a:latin typeface="+mn-lt"/>
              </a:defRPr>
            </a:lvl2pPr>
            <a:lvl3pPr algn="r">
              <a:spcBef>
                <a:spcPts val="0"/>
              </a:spcBef>
              <a:defRPr b="0" i="0" kern="1200">
                <a:solidFill>
                  <a:schemeClr val="bg1"/>
                </a:solidFill>
                <a:latin typeface="+mn-lt"/>
              </a:defRPr>
            </a:lvl3pPr>
            <a:lvl4pPr algn="r">
              <a:spcBef>
                <a:spcPts val="0"/>
              </a:spcBef>
              <a:defRPr b="0" i="0" kern="1200">
                <a:solidFill>
                  <a:schemeClr val="bg1"/>
                </a:solidFill>
                <a:latin typeface="+mn-lt"/>
              </a:defRPr>
            </a:lvl4pPr>
            <a:lvl5pPr algn="r">
              <a:spcBef>
                <a:spcPts val="0"/>
              </a:spcBef>
              <a:defRPr b="0" i="0" kern="1200">
                <a:solidFill>
                  <a:schemeClr val="bg1"/>
                </a:solidFill>
                <a:latin typeface="+mn-lt"/>
              </a:defRPr>
            </a:lvl5pPr>
          </a:lstStyle>
          <a:p>
            <a:pPr lvl="0"/>
            <a:r>
              <a:rPr lang="en-GB"/>
              <a:t>Insert name here</a:t>
            </a:r>
          </a:p>
        </p:txBody>
      </p:sp>
      <p:sp>
        <p:nvSpPr>
          <p:cNvPr id="13" name="Title 12"/>
          <p:cNvSpPr>
            <a:spLocks noGrp="1"/>
          </p:cNvSpPr>
          <p:nvPr>
            <p:ph type="title" hasCustomPrompt="1"/>
          </p:nvPr>
        </p:nvSpPr>
        <p:spPr>
          <a:xfrm>
            <a:off x="1154576" y="750457"/>
            <a:ext cx="9882848" cy="4291271"/>
          </a:xfrm>
        </p:spPr>
        <p:txBody>
          <a:bodyPr>
            <a:normAutofit/>
          </a:bodyPr>
          <a:lstStyle>
            <a:lvl1pPr>
              <a:lnSpc>
                <a:spcPct val="130000"/>
              </a:lnSpc>
              <a:defRPr sz="2760" spc="120">
                <a:solidFill>
                  <a:schemeClr val="bg2"/>
                </a:solidFill>
              </a:defRPr>
            </a:lvl1pPr>
          </a:lstStyle>
          <a:p>
            <a:r>
              <a:rPr lang="en-GB"/>
              <a:t>“Insert a quote here”</a:t>
            </a:r>
            <a:endParaRPr lang="en-US"/>
          </a:p>
        </p:txBody>
      </p:sp>
    </p:spTree>
    <p:extLst>
      <p:ext uri="{BB962C8B-B14F-4D97-AF65-F5344CB8AC3E}">
        <p14:creationId xmlns:p14="http://schemas.microsoft.com/office/powerpoint/2010/main" val="1837647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Full blee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9317416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365251" y="5041728"/>
            <a:ext cx="9461500" cy="678180"/>
          </a:xfrm>
        </p:spPr>
        <p:txBody>
          <a:bodyPr/>
          <a:lstStyle>
            <a:lvl1pPr algn="r">
              <a:spcBef>
                <a:spcPts val="0"/>
              </a:spcBef>
              <a:defRPr b="0" i="0" kern="1200" baseline="0">
                <a:solidFill>
                  <a:schemeClr val="bg1"/>
                </a:solidFill>
                <a:latin typeface="+mn-lt"/>
              </a:defRPr>
            </a:lvl1pPr>
            <a:lvl2pPr algn="r">
              <a:spcBef>
                <a:spcPts val="0"/>
              </a:spcBef>
              <a:defRPr b="0" i="0" kern="1200">
                <a:solidFill>
                  <a:schemeClr val="bg1"/>
                </a:solidFill>
                <a:latin typeface="+mn-lt"/>
              </a:defRPr>
            </a:lvl2pPr>
            <a:lvl3pPr algn="r">
              <a:spcBef>
                <a:spcPts val="0"/>
              </a:spcBef>
              <a:defRPr b="0" i="0" kern="1200">
                <a:solidFill>
                  <a:schemeClr val="bg1"/>
                </a:solidFill>
                <a:latin typeface="+mn-lt"/>
              </a:defRPr>
            </a:lvl3pPr>
            <a:lvl4pPr algn="r">
              <a:spcBef>
                <a:spcPts val="0"/>
              </a:spcBef>
              <a:defRPr b="0" i="0" kern="1200">
                <a:solidFill>
                  <a:schemeClr val="bg1"/>
                </a:solidFill>
                <a:latin typeface="+mn-lt"/>
              </a:defRPr>
            </a:lvl4pPr>
            <a:lvl5pPr algn="r">
              <a:spcBef>
                <a:spcPts val="0"/>
              </a:spcBef>
              <a:defRPr b="0" i="0" kern="1200">
                <a:solidFill>
                  <a:schemeClr val="bg1"/>
                </a:solidFill>
                <a:latin typeface="+mn-lt"/>
              </a:defRPr>
            </a:lvl5pPr>
          </a:lstStyle>
          <a:p>
            <a:pPr lvl="0"/>
            <a:r>
              <a:rPr lang="en-GB"/>
              <a:t>Insert name here</a:t>
            </a:r>
          </a:p>
        </p:txBody>
      </p:sp>
      <p:sp>
        <p:nvSpPr>
          <p:cNvPr id="13" name="Title 12"/>
          <p:cNvSpPr>
            <a:spLocks noGrp="1"/>
          </p:cNvSpPr>
          <p:nvPr>
            <p:ph type="title" hasCustomPrompt="1"/>
          </p:nvPr>
        </p:nvSpPr>
        <p:spPr>
          <a:xfrm>
            <a:off x="1154576" y="750457"/>
            <a:ext cx="9882848" cy="4291271"/>
          </a:xfrm>
        </p:spPr>
        <p:txBody>
          <a:bodyPr>
            <a:normAutofit/>
          </a:bodyPr>
          <a:lstStyle>
            <a:lvl1pPr>
              <a:lnSpc>
                <a:spcPct val="130000"/>
              </a:lnSpc>
              <a:defRPr sz="2760" spc="120">
                <a:solidFill>
                  <a:schemeClr val="bg2"/>
                </a:solidFill>
              </a:defRPr>
            </a:lvl1pPr>
          </a:lstStyle>
          <a:p>
            <a:r>
              <a:rPr lang="en-GB"/>
              <a:t>“Insert a quote here”</a:t>
            </a:r>
            <a:endParaRPr lang="en-US"/>
          </a:p>
        </p:txBody>
      </p:sp>
    </p:spTree>
    <p:extLst>
      <p:ext uri="{BB962C8B-B14F-4D97-AF65-F5344CB8AC3E}">
        <p14:creationId xmlns:p14="http://schemas.microsoft.com/office/powerpoint/2010/main" val="30106664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ngle Stat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5486" y="1193935"/>
            <a:ext cx="3512229" cy="1886465"/>
          </a:xfrm>
        </p:spPr>
        <p:txBody>
          <a:bodyPr>
            <a:noAutofit/>
          </a:bodyPr>
          <a:lstStyle>
            <a:lvl1pPr>
              <a:defRPr sz="11520" baseline="0">
                <a:solidFill>
                  <a:schemeClr val="bg1"/>
                </a:solidFill>
              </a:defRPr>
            </a:lvl1pPr>
          </a:lstStyle>
          <a:p>
            <a:r>
              <a:rPr lang="en-GB"/>
              <a:t>75%</a:t>
            </a:r>
            <a:endParaRPr lang="en-US"/>
          </a:p>
        </p:txBody>
      </p:sp>
      <p:sp>
        <p:nvSpPr>
          <p:cNvPr id="4" name="Text Placeholder 3"/>
          <p:cNvSpPr>
            <a:spLocks noGrp="1"/>
          </p:cNvSpPr>
          <p:nvPr>
            <p:ph type="body" sz="quarter" idx="10" hasCustomPrompt="1"/>
          </p:nvPr>
        </p:nvSpPr>
        <p:spPr>
          <a:xfrm>
            <a:off x="3870003" y="3088464"/>
            <a:ext cx="4462579" cy="1822188"/>
          </a:xfrm>
        </p:spPr>
        <p:txBody>
          <a:bodyPr>
            <a:normAutofit/>
          </a:bodyPr>
          <a:lstStyle>
            <a:lvl1pPr>
              <a:spcBef>
                <a:spcPts val="0"/>
              </a:spcBef>
              <a:defRPr lang="en-US" sz="2760" b="1" i="0" spc="0" baseline="0" smtClean="0">
                <a:solidFill>
                  <a:schemeClr val="bg1"/>
                </a:solidFill>
                <a:latin typeface="Century Gothic"/>
              </a:defRPr>
            </a:lvl1pPr>
          </a:lstStyle>
          <a:p>
            <a:pPr lvl="0"/>
            <a:r>
              <a:rPr lang="en-US"/>
              <a:t>UK Youth volunteers</a:t>
            </a:r>
          </a:p>
          <a:p>
            <a:pPr lvl="0"/>
            <a:r>
              <a:rPr lang="en-US"/>
              <a:t>also run social enterprises  </a:t>
            </a:r>
          </a:p>
        </p:txBody>
      </p:sp>
    </p:spTree>
    <p:extLst>
      <p:ext uri="{BB962C8B-B14F-4D97-AF65-F5344CB8AC3E}">
        <p14:creationId xmlns:p14="http://schemas.microsoft.com/office/powerpoint/2010/main" val="21436460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ngle Stat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5486" y="1193935"/>
            <a:ext cx="3512229" cy="1886465"/>
          </a:xfrm>
        </p:spPr>
        <p:txBody>
          <a:bodyPr>
            <a:noAutofit/>
          </a:bodyPr>
          <a:lstStyle>
            <a:lvl1pPr>
              <a:defRPr sz="11520" baseline="0">
                <a:solidFill>
                  <a:schemeClr val="bg1"/>
                </a:solidFill>
              </a:defRPr>
            </a:lvl1pPr>
          </a:lstStyle>
          <a:p>
            <a:r>
              <a:rPr lang="en-GB"/>
              <a:t>75%</a:t>
            </a:r>
            <a:endParaRPr lang="en-US"/>
          </a:p>
        </p:txBody>
      </p:sp>
      <p:sp>
        <p:nvSpPr>
          <p:cNvPr id="4" name="Text Placeholder 3"/>
          <p:cNvSpPr>
            <a:spLocks noGrp="1"/>
          </p:cNvSpPr>
          <p:nvPr>
            <p:ph type="body" sz="quarter" idx="10" hasCustomPrompt="1"/>
          </p:nvPr>
        </p:nvSpPr>
        <p:spPr>
          <a:xfrm>
            <a:off x="3870003" y="3088464"/>
            <a:ext cx="4462579" cy="1822188"/>
          </a:xfrm>
        </p:spPr>
        <p:txBody>
          <a:bodyPr>
            <a:normAutofit/>
          </a:bodyPr>
          <a:lstStyle>
            <a:lvl1pPr>
              <a:spcBef>
                <a:spcPts val="0"/>
              </a:spcBef>
              <a:defRPr lang="en-US" sz="2760" b="1" i="0" spc="0" baseline="0" smtClean="0">
                <a:solidFill>
                  <a:schemeClr val="bg1"/>
                </a:solidFill>
                <a:latin typeface="Century Gothic"/>
              </a:defRPr>
            </a:lvl1pPr>
          </a:lstStyle>
          <a:p>
            <a:pPr lvl="0"/>
            <a:r>
              <a:rPr lang="en-US"/>
              <a:t>UK Youth volunteers</a:t>
            </a:r>
          </a:p>
          <a:p>
            <a:pPr lvl="0"/>
            <a:r>
              <a:rPr lang="en-US"/>
              <a:t>also run social enterprises  </a:t>
            </a:r>
          </a:p>
        </p:txBody>
      </p:sp>
    </p:spTree>
    <p:extLst>
      <p:ext uri="{BB962C8B-B14F-4D97-AF65-F5344CB8AC3E}">
        <p14:creationId xmlns:p14="http://schemas.microsoft.com/office/powerpoint/2010/main" val="35336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Full blee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17376859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stats war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7697" y="1419175"/>
            <a:ext cx="4561755" cy="1830413"/>
          </a:xfrm>
        </p:spPr>
        <p:txBody>
          <a:bodyPr>
            <a:normAutofit/>
          </a:bodyPr>
          <a:lstStyle>
            <a:lvl1pPr>
              <a:defRPr sz="9000">
                <a:solidFill>
                  <a:schemeClr val="bg1"/>
                </a:solidFill>
              </a:defRPr>
            </a:lvl1pPr>
          </a:lstStyle>
          <a:p>
            <a:r>
              <a:rPr lang="en-GB"/>
              <a:t>7,500</a:t>
            </a:r>
            <a:endParaRPr lang="en-US"/>
          </a:p>
        </p:txBody>
      </p:sp>
      <p:sp>
        <p:nvSpPr>
          <p:cNvPr id="9" name="Text Placeholder 8"/>
          <p:cNvSpPr>
            <a:spLocks noGrp="1"/>
          </p:cNvSpPr>
          <p:nvPr>
            <p:ph type="body" sz="quarter" idx="11" hasCustomPrompt="1"/>
          </p:nvPr>
        </p:nvSpPr>
        <p:spPr>
          <a:xfrm>
            <a:off x="1127698"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10" name="Text Placeholder 8"/>
          <p:cNvSpPr>
            <a:spLocks noGrp="1"/>
          </p:cNvSpPr>
          <p:nvPr>
            <p:ph type="body" sz="quarter" idx="12" hasCustomPrompt="1"/>
          </p:nvPr>
        </p:nvSpPr>
        <p:spPr>
          <a:xfrm>
            <a:off x="6503071"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11" name="Text Placeholder 8"/>
          <p:cNvSpPr>
            <a:spLocks noGrp="1"/>
          </p:cNvSpPr>
          <p:nvPr>
            <p:ph type="body" sz="quarter" idx="13" hasCustomPrompt="1"/>
          </p:nvPr>
        </p:nvSpPr>
        <p:spPr>
          <a:xfrm>
            <a:off x="6503071" y="1411161"/>
            <a:ext cx="4561903" cy="1830704"/>
          </a:xfrm>
        </p:spPr>
        <p:txBody>
          <a:bodyPr anchor="ctr" anchorCtr="0">
            <a:noAutofit/>
          </a:bodyPr>
          <a:lstStyle>
            <a:lvl1pPr>
              <a:lnSpc>
                <a:spcPct val="100000"/>
              </a:lnSpc>
              <a:spcBef>
                <a:spcPts val="0"/>
              </a:spcBef>
              <a:defRPr sz="9000" b="1" i="0" kern="1200" spc="0" baseline="0">
                <a:solidFill>
                  <a:schemeClr val="bg1"/>
                </a:solidFill>
                <a:latin typeface="+mj-lt"/>
              </a:defRPr>
            </a:lvl1pPr>
          </a:lstStyle>
          <a:p>
            <a:pPr lvl="0"/>
            <a:r>
              <a:rPr lang="en-GB"/>
              <a:t>7,500</a:t>
            </a:r>
            <a:endParaRPr lang="en-US"/>
          </a:p>
        </p:txBody>
      </p:sp>
    </p:spTree>
    <p:extLst>
      <p:ext uri="{BB962C8B-B14F-4D97-AF65-F5344CB8AC3E}">
        <p14:creationId xmlns:p14="http://schemas.microsoft.com/office/powerpoint/2010/main" val="494131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stats co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7697" y="1419175"/>
            <a:ext cx="4561755" cy="1830413"/>
          </a:xfrm>
        </p:spPr>
        <p:txBody>
          <a:bodyPr>
            <a:normAutofit/>
          </a:bodyPr>
          <a:lstStyle>
            <a:lvl1pPr>
              <a:defRPr sz="9000">
                <a:solidFill>
                  <a:schemeClr val="bg1"/>
                </a:solidFill>
              </a:defRPr>
            </a:lvl1pPr>
          </a:lstStyle>
          <a:p>
            <a:r>
              <a:rPr lang="en-GB"/>
              <a:t>7,500</a:t>
            </a:r>
            <a:endParaRPr lang="en-US"/>
          </a:p>
        </p:txBody>
      </p:sp>
      <p:sp>
        <p:nvSpPr>
          <p:cNvPr id="9" name="Text Placeholder 8"/>
          <p:cNvSpPr>
            <a:spLocks noGrp="1"/>
          </p:cNvSpPr>
          <p:nvPr>
            <p:ph type="body" sz="quarter" idx="11" hasCustomPrompt="1"/>
          </p:nvPr>
        </p:nvSpPr>
        <p:spPr>
          <a:xfrm>
            <a:off x="1127698"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10" name="Text Placeholder 8"/>
          <p:cNvSpPr>
            <a:spLocks noGrp="1"/>
          </p:cNvSpPr>
          <p:nvPr>
            <p:ph type="body" sz="quarter" idx="12" hasCustomPrompt="1"/>
          </p:nvPr>
        </p:nvSpPr>
        <p:spPr>
          <a:xfrm>
            <a:off x="6503071" y="3249931"/>
            <a:ext cx="4561903" cy="1918769"/>
          </a:xfrm>
        </p:spPr>
        <p:txBody>
          <a:bodyPr>
            <a:normAutofit/>
          </a:bodyPr>
          <a:lstStyle>
            <a:lvl1pPr>
              <a:spcBef>
                <a:spcPts val="0"/>
              </a:spcBef>
              <a:defRPr sz="2400" b="1" i="0" kern="1200" spc="120" baseline="0">
                <a:solidFill>
                  <a:schemeClr val="bg1"/>
                </a:solidFill>
                <a:latin typeface="+mj-lt"/>
              </a:defRPr>
            </a:lvl1pPr>
          </a:lstStyle>
          <a:p>
            <a:pPr lvl="0"/>
            <a:r>
              <a:rPr lang="en-GB"/>
              <a:t>UK Youth volunteers also run social enterprises</a:t>
            </a:r>
            <a:endParaRPr lang="en-US"/>
          </a:p>
        </p:txBody>
      </p:sp>
      <p:sp>
        <p:nvSpPr>
          <p:cNvPr id="7" name="Text Placeholder 8"/>
          <p:cNvSpPr>
            <a:spLocks noGrp="1"/>
          </p:cNvSpPr>
          <p:nvPr>
            <p:ph type="body" sz="quarter" idx="13" hasCustomPrompt="1"/>
          </p:nvPr>
        </p:nvSpPr>
        <p:spPr>
          <a:xfrm>
            <a:off x="6503071" y="1411161"/>
            <a:ext cx="4561903" cy="1830704"/>
          </a:xfrm>
        </p:spPr>
        <p:txBody>
          <a:bodyPr anchor="ctr" anchorCtr="0">
            <a:noAutofit/>
          </a:bodyPr>
          <a:lstStyle>
            <a:lvl1pPr>
              <a:lnSpc>
                <a:spcPct val="100000"/>
              </a:lnSpc>
              <a:spcBef>
                <a:spcPts val="0"/>
              </a:spcBef>
              <a:defRPr sz="9000" b="1" i="0" kern="1200" spc="0" baseline="0">
                <a:solidFill>
                  <a:schemeClr val="bg1"/>
                </a:solidFill>
                <a:latin typeface="+mj-lt"/>
              </a:defRPr>
            </a:lvl1pPr>
          </a:lstStyle>
          <a:p>
            <a:pPr lvl="0"/>
            <a:r>
              <a:rPr lang="en-GB"/>
              <a:t>7,500</a:t>
            </a:r>
            <a:endParaRPr lang="en-US"/>
          </a:p>
        </p:txBody>
      </p:sp>
    </p:spTree>
    <p:extLst>
      <p:ext uri="{BB962C8B-B14F-4D97-AF65-F5344CB8AC3E}">
        <p14:creationId xmlns:p14="http://schemas.microsoft.com/office/powerpoint/2010/main" val="10385253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nd Car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descr="UKYouth 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6532" y="2297085"/>
            <a:ext cx="5618936" cy="997906"/>
          </a:xfrm>
          <a:prstGeom prst="rect">
            <a:avLst/>
          </a:prstGeom>
        </p:spPr>
      </p:pic>
      <p:sp>
        <p:nvSpPr>
          <p:cNvPr id="5" name="TextBox 4"/>
          <p:cNvSpPr txBox="1"/>
          <p:nvPr userDrawn="1"/>
        </p:nvSpPr>
        <p:spPr>
          <a:xfrm>
            <a:off x="1953228" y="4699246"/>
            <a:ext cx="8285544" cy="646331"/>
          </a:xfrm>
          <a:prstGeom prst="rect">
            <a:avLst/>
          </a:prstGeom>
          <a:noFill/>
        </p:spPr>
        <p:txBody>
          <a:bodyPr wrap="square" numCol="3" spcCol="180000" rtlCol="0">
            <a:spAutoFit/>
          </a:bodyPr>
          <a:lstStyle/>
          <a:p>
            <a:pPr algn="ctr"/>
            <a:r>
              <a:rPr lang="en-US" sz="1800" spc="120" err="1">
                <a:solidFill>
                  <a:schemeClr val="bg1"/>
                </a:solidFill>
              </a:rPr>
              <a:t>ukyouth.org</a:t>
            </a:r>
            <a:endParaRPr lang="en-US" sz="1800" u="sng" spc="120">
              <a:solidFill>
                <a:srgbClr val="FFFFFF"/>
              </a:solidFill>
            </a:endParaRPr>
          </a:p>
          <a:p>
            <a:pPr algn="ctr"/>
            <a:r>
              <a:rPr lang="en-US" sz="1800" u="none" spc="120">
                <a:solidFill>
                  <a:srgbClr val="FFFFFF"/>
                </a:solidFill>
              </a:rPr>
              <a:t>info@ukyouth.org</a:t>
            </a:r>
          </a:p>
          <a:p>
            <a:pPr algn="ctr"/>
            <a:r>
              <a:rPr lang="en-US" sz="1800" spc="120">
                <a:solidFill>
                  <a:schemeClr val="bg1"/>
                </a:solidFill>
              </a:rPr>
              <a:t>0208 3137 3810</a:t>
            </a:r>
          </a:p>
        </p:txBody>
      </p:sp>
      <p:sp>
        <p:nvSpPr>
          <p:cNvPr id="6" name="TextBox 5"/>
          <p:cNvSpPr txBox="1"/>
          <p:nvPr userDrawn="1"/>
        </p:nvSpPr>
        <p:spPr>
          <a:xfrm>
            <a:off x="1154576" y="3649729"/>
            <a:ext cx="9882848" cy="646331"/>
          </a:xfrm>
          <a:prstGeom prst="rect">
            <a:avLst/>
          </a:prstGeom>
          <a:noFill/>
        </p:spPr>
        <p:txBody>
          <a:bodyPr wrap="square" rtlCol="0">
            <a:spAutoFit/>
          </a:bodyPr>
          <a:lstStyle/>
          <a:p>
            <a:pPr algn="ctr"/>
            <a:r>
              <a:rPr lang="en-US" sz="3600" b="1">
                <a:solidFill>
                  <a:srgbClr val="FFFFFF"/>
                </a:solidFill>
              </a:rPr>
              <a:t>Thank</a:t>
            </a:r>
            <a:r>
              <a:rPr lang="en-US" sz="3600" b="1" baseline="0">
                <a:solidFill>
                  <a:srgbClr val="FFFFFF"/>
                </a:solidFill>
              </a:rPr>
              <a:t> You</a:t>
            </a:r>
            <a:endParaRPr lang="en-US" sz="3600" b="1">
              <a:solidFill>
                <a:srgbClr val="FFFFFF"/>
              </a:solidFill>
            </a:endParaRPr>
          </a:p>
        </p:txBody>
      </p:sp>
    </p:spTree>
    <p:extLst>
      <p:ext uri="{BB962C8B-B14F-4D97-AF65-F5344CB8AC3E}">
        <p14:creationId xmlns:p14="http://schemas.microsoft.com/office/powerpoint/2010/main" val="4152027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ullets Warm">
  <p:cSld name="1_Bullets Warm">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2"/>
              </a:buClr>
              <a:buSzPts val="5280"/>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11480" lvl="0" indent="-342900" algn="l">
              <a:lnSpc>
                <a:spcPct val="130000"/>
              </a:lnSpc>
              <a:spcBef>
                <a:spcPts val="432"/>
              </a:spcBef>
              <a:spcAft>
                <a:spcPts val="0"/>
              </a:spcAft>
              <a:buClr>
                <a:schemeClr val="accent2"/>
              </a:buClr>
              <a:buSzPts val="2400"/>
              <a:buFont typeface="Arial"/>
              <a:buChar char="•"/>
              <a:defRPr sz="2160">
                <a:solidFill>
                  <a:schemeClr val="dk2"/>
                </a:solidFill>
              </a:defRPr>
            </a:lvl1pPr>
            <a:lvl2pPr marL="822960" lvl="1" indent="-342900" algn="l">
              <a:lnSpc>
                <a:spcPct val="130000"/>
              </a:lnSpc>
              <a:spcBef>
                <a:spcPts val="432"/>
              </a:spcBef>
              <a:spcAft>
                <a:spcPts val="0"/>
              </a:spcAft>
              <a:buClr>
                <a:schemeClr val="accent2"/>
              </a:buClr>
              <a:buSzPts val="2400"/>
              <a:buFont typeface="Arial"/>
              <a:buChar char="•"/>
              <a:defRPr sz="2160">
                <a:solidFill>
                  <a:schemeClr val="dk2"/>
                </a:solidFill>
              </a:defRPr>
            </a:lvl2pPr>
            <a:lvl3pPr marL="1234440" lvl="2" indent="-342900" algn="l">
              <a:lnSpc>
                <a:spcPct val="130000"/>
              </a:lnSpc>
              <a:spcBef>
                <a:spcPts val="432"/>
              </a:spcBef>
              <a:spcAft>
                <a:spcPts val="0"/>
              </a:spcAft>
              <a:buClr>
                <a:schemeClr val="accent2"/>
              </a:buClr>
              <a:buSzPts val="2400"/>
              <a:buFont typeface="Arial"/>
              <a:buChar char="•"/>
              <a:defRPr sz="2160">
                <a:solidFill>
                  <a:schemeClr val="dk2"/>
                </a:solidFill>
              </a:defRPr>
            </a:lvl3pPr>
            <a:lvl4pPr marL="1645920" lvl="3" indent="-342900" algn="l">
              <a:lnSpc>
                <a:spcPct val="130000"/>
              </a:lnSpc>
              <a:spcBef>
                <a:spcPts val="432"/>
              </a:spcBef>
              <a:spcAft>
                <a:spcPts val="0"/>
              </a:spcAft>
              <a:buClr>
                <a:schemeClr val="accent2"/>
              </a:buClr>
              <a:buSzPts val="2400"/>
              <a:buFont typeface="Arial"/>
              <a:buChar char="•"/>
              <a:defRPr sz="2160">
                <a:solidFill>
                  <a:schemeClr val="dk2"/>
                </a:solidFill>
              </a:defRPr>
            </a:lvl4pPr>
            <a:lvl5pPr marL="2057400" lvl="4" indent="-342900" algn="l">
              <a:lnSpc>
                <a:spcPct val="130000"/>
              </a:lnSpc>
              <a:spcBef>
                <a:spcPts val="432"/>
              </a:spcBef>
              <a:spcAft>
                <a:spcPts val="0"/>
              </a:spcAft>
              <a:buClr>
                <a:schemeClr val="accent2"/>
              </a:buClr>
              <a:buSzPts val="2400"/>
              <a:buFont typeface="Arial"/>
              <a:buChar char="•"/>
              <a:defRPr sz="2160">
                <a:solidFill>
                  <a:schemeClr val="dk2"/>
                </a:solidFill>
              </a:defRPr>
            </a:lvl5pPr>
            <a:lvl6pPr marL="2468880" lvl="5" indent="-308610" algn="l">
              <a:spcBef>
                <a:spcPts val="324"/>
              </a:spcBef>
              <a:spcAft>
                <a:spcPts val="0"/>
              </a:spcAft>
              <a:buClr>
                <a:schemeClr val="dk1"/>
              </a:buClr>
              <a:buSzPts val="1800"/>
              <a:buChar char="•"/>
              <a:defRPr/>
            </a:lvl6pPr>
            <a:lvl7pPr marL="2880360" lvl="6" indent="-308610" algn="l">
              <a:spcBef>
                <a:spcPts val="324"/>
              </a:spcBef>
              <a:spcAft>
                <a:spcPts val="0"/>
              </a:spcAft>
              <a:buClr>
                <a:schemeClr val="dk1"/>
              </a:buClr>
              <a:buSzPts val="1800"/>
              <a:buChar char="•"/>
              <a:defRPr/>
            </a:lvl7pPr>
            <a:lvl8pPr marL="3291840" lvl="7" indent="-308610" algn="l">
              <a:spcBef>
                <a:spcPts val="324"/>
              </a:spcBef>
              <a:spcAft>
                <a:spcPts val="0"/>
              </a:spcAft>
              <a:buClr>
                <a:schemeClr val="dk1"/>
              </a:buClr>
              <a:buSzPts val="1800"/>
              <a:buChar char="•"/>
              <a:defRPr/>
            </a:lvl8pPr>
            <a:lvl9pPr marL="3703320" lvl="8" indent="-308610" algn="l">
              <a:spcBef>
                <a:spcPts val="32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870005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5" y="4817717"/>
            <a:ext cx="1796396" cy="302186"/>
          </a:xfrm>
        </p:spPr>
        <p:txBody>
          <a:bodyPr>
            <a:noAutofit/>
          </a:bodyPr>
          <a:lstStyle>
            <a:lvl1pPr marL="0" indent="0">
              <a:buNone/>
              <a:defRPr sz="1800" b="1">
                <a:solidFill>
                  <a:schemeClr val="accent4"/>
                </a:solidFill>
                <a:latin typeface="+mj-lt"/>
              </a:defRPr>
            </a:lvl1pPr>
            <a:lvl2pPr marL="411464" indent="0">
              <a:buNone/>
              <a:defRPr sz="1620"/>
            </a:lvl2pPr>
            <a:lvl3pPr marL="822928" indent="0">
              <a:buNone/>
              <a:defRPr sz="1620"/>
            </a:lvl3pPr>
            <a:lvl4pPr marL="1234391" indent="0">
              <a:buNone/>
              <a:defRPr sz="1620"/>
            </a:lvl4pPr>
            <a:lvl5pPr marL="1645854" indent="0">
              <a:buNone/>
              <a:defRPr sz="1620"/>
            </a:lvl5pPr>
          </a:lstStyle>
          <a:p>
            <a:pPr lvl="0"/>
            <a:r>
              <a:rPr lang="en-US"/>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5" y="5210963"/>
            <a:ext cx="1813567" cy="706438"/>
          </a:xfrm>
        </p:spPr>
        <p:txBody>
          <a:bodyPr>
            <a:noAutofit/>
          </a:bodyPr>
          <a:lstStyle>
            <a:lvl1pPr marL="0" indent="0">
              <a:lnSpc>
                <a:spcPct val="100000"/>
              </a:lnSpc>
              <a:buNone/>
              <a:defRPr sz="1080">
                <a:solidFill>
                  <a:schemeClr val="tx1"/>
                </a:solidFill>
              </a:defRPr>
            </a:lvl1pPr>
            <a:lvl2pPr marL="411464" indent="0">
              <a:buNone/>
              <a:defRPr sz="990"/>
            </a:lvl2pPr>
            <a:lvl3pPr marL="822928" indent="0">
              <a:buNone/>
              <a:defRPr sz="990"/>
            </a:lvl3pPr>
            <a:lvl4pPr marL="1234391" indent="0">
              <a:buNone/>
              <a:defRPr sz="990"/>
            </a:lvl4pPr>
            <a:lvl5pPr marL="1645854" indent="0">
              <a:buNone/>
              <a:defRPr sz="99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7" y="4817717"/>
            <a:ext cx="1796396" cy="302186"/>
          </a:xfrm>
        </p:spPr>
        <p:txBody>
          <a:bodyPr>
            <a:noAutofit/>
          </a:bodyPr>
          <a:lstStyle>
            <a:lvl1pPr marL="0" indent="0">
              <a:buNone/>
              <a:defRPr sz="1800" b="1">
                <a:solidFill>
                  <a:schemeClr val="accent5"/>
                </a:solidFill>
                <a:latin typeface="+mj-lt"/>
              </a:defRPr>
            </a:lvl1pPr>
            <a:lvl2pPr marL="411464" indent="0">
              <a:buNone/>
              <a:defRPr sz="1620"/>
            </a:lvl2pPr>
            <a:lvl3pPr marL="822928" indent="0">
              <a:buNone/>
              <a:defRPr sz="1620"/>
            </a:lvl3pPr>
            <a:lvl4pPr marL="1234391" indent="0">
              <a:buNone/>
              <a:defRPr sz="1620"/>
            </a:lvl4pPr>
            <a:lvl5pPr marL="1645854" indent="0">
              <a:buNone/>
              <a:defRPr sz="1620"/>
            </a:lvl5pPr>
          </a:lstStyle>
          <a:p>
            <a:pPr lvl="0"/>
            <a:r>
              <a:rPr lang="en-US"/>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8" y="5210963"/>
            <a:ext cx="1813567" cy="706438"/>
          </a:xfrm>
        </p:spPr>
        <p:txBody>
          <a:bodyPr>
            <a:noAutofit/>
          </a:bodyPr>
          <a:lstStyle>
            <a:lvl1pPr marL="0" indent="0">
              <a:lnSpc>
                <a:spcPct val="100000"/>
              </a:lnSpc>
              <a:buNone/>
              <a:defRPr sz="1080">
                <a:solidFill>
                  <a:schemeClr val="tx1"/>
                </a:solidFill>
              </a:defRPr>
            </a:lvl1pPr>
            <a:lvl2pPr marL="411464" indent="0">
              <a:buNone/>
              <a:defRPr sz="990"/>
            </a:lvl2pPr>
            <a:lvl3pPr marL="822928" indent="0">
              <a:buNone/>
              <a:defRPr sz="990"/>
            </a:lvl3pPr>
            <a:lvl4pPr marL="1234391" indent="0">
              <a:buNone/>
              <a:defRPr sz="990"/>
            </a:lvl4pPr>
            <a:lvl5pPr marL="1645854" indent="0">
              <a:buNone/>
              <a:defRPr sz="99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9" y="4817717"/>
            <a:ext cx="1796396" cy="302186"/>
          </a:xfrm>
        </p:spPr>
        <p:txBody>
          <a:bodyPr>
            <a:noAutofit/>
          </a:bodyPr>
          <a:lstStyle>
            <a:lvl1pPr marL="0" indent="0">
              <a:buNone/>
              <a:defRPr sz="1800" b="1">
                <a:solidFill>
                  <a:schemeClr val="accent6"/>
                </a:solidFill>
                <a:latin typeface="+mj-lt"/>
              </a:defRPr>
            </a:lvl1pPr>
            <a:lvl2pPr marL="411464" indent="0">
              <a:buNone/>
              <a:defRPr sz="1620"/>
            </a:lvl2pPr>
            <a:lvl3pPr marL="822928" indent="0">
              <a:buNone/>
              <a:defRPr sz="1620"/>
            </a:lvl3pPr>
            <a:lvl4pPr marL="1234391" indent="0">
              <a:buNone/>
              <a:defRPr sz="1620"/>
            </a:lvl4pPr>
            <a:lvl5pPr marL="1645854" indent="0">
              <a:buNone/>
              <a:defRPr sz="1620"/>
            </a:lvl5pPr>
          </a:lstStyle>
          <a:p>
            <a:pPr lvl="0"/>
            <a:r>
              <a:rPr lang="en-US"/>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9" y="5210963"/>
            <a:ext cx="1813567" cy="706438"/>
          </a:xfrm>
        </p:spPr>
        <p:txBody>
          <a:bodyPr>
            <a:noAutofit/>
          </a:bodyPr>
          <a:lstStyle>
            <a:lvl1pPr marL="0" indent="0">
              <a:lnSpc>
                <a:spcPct val="100000"/>
              </a:lnSpc>
              <a:buNone/>
              <a:defRPr sz="1080">
                <a:solidFill>
                  <a:schemeClr val="tx1"/>
                </a:solidFill>
              </a:defRPr>
            </a:lvl1pPr>
            <a:lvl2pPr marL="411464" indent="0">
              <a:buNone/>
              <a:defRPr sz="990"/>
            </a:lvl2pPr>
            <a:lvl3pPr marL="822928" indent="0">
              <a:buNone/>
              <a:defRPr sz="990"/>
            </a:lvl3pPr>
            <a:lvl4pPr marL="1234391" indent="0">
              <a:buNone/>
              <a:defRPr sz="990"/>
            </a:lvl4pPr>
            <a:lvl5pPr marL="1645854" indent="0">
              <a:buNone/>
              <a:defRPr sz="99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1" y="4817717"/>
            <a:ext cx="1796396" cy="302186"/>
          </a:xfrm>
        </p:spPr>
        <p:txBody>
          <a:bodyPr>
            <a:noAutofit/>
          </a:bodyPr>
          <a:lstStyle>
            <a:lvl1pPr marL="0" indent="0">
              <a:buNone/>
              <a:defRPr sz="1800" b="1">
                <a:solidFill>
                  <a:schemeClr val="accent3"/>
                </a:solidFill>
                <a:latin typeface="+mj-lt"/>
              </a:defRPr>
            </a:lvl1pPr>
            <a:lvl2pPr marL="411464" indent="0">
              <a:buNone/>
              <a:defRPr sz="1620"/>
            </a:lvl2pPr>
            <a:lvl3pPr marL="822928" indent="0">
              <a:buNone/>
              <a:defRPr sz="1620"/>
            </a:lvl3pPr>
            <a:lvl4pPr marL="1234391" indent="0">
              <a:buNone/>
              <a:defRPr sz="1620"/>
            </a:lvl4pPr>
            <a:lvl5pPr marL="1645854" indent="0">
              <a:buNone/>
              <a:defRPr sz="1620"/>
            </a:lvl5pPr>
          </a:lstStyle>
          <a:p>
            <a:pPr lvl="0"/>
            <a:r>
              <a:rPr lang="en-US"/>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2" y="5210963"/>
            <a:ext cx="1813567" cy="706438"/>
          </a:xfrm>
        </p:spPr>
        <p:txBody>
          <a:bodyPr>
            <a:noAutofit/>
          </a:bodyPr>
          <a:lstStyle>
            <a:lvl1pPr marL="0" indent="0">
              <a:lnSpc>
                <a:spcPct val="100000"/>
              </a:lnSpc>
              <a:buNone/>
              <a:defRPr sz="1080">
                <a:solidFill>
                  <a:schemeClr val="tx1"/>
                </a:solidFill>
              </a:defRPr>
            </a:lvl1pPr>
            <a:lvl2pPr marL="411464" indent="0">
              <a:buNone/>
              <a:defRPr sz="990"/>
            </a:lvl2pPr>
            <a:lvl3pPr marL="822928" indent="0">
              <a:buNone/>
              <a:defRPr sz="990"/>
            </a:lvl3pPr>
            <a:lvl4pPr marL="1234391" indent="0">
              <a:buNone/>
              <a:defRPr sz="990"/>
            </a:lvl4pPr>
            <a:lvl5pPr marL="1645854" indent="0">
              <a:buNone/>
              <a:defRPr sz="99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0242520"/>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Front Cov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086149-9DAA-4DC1-A13A-4C3674F344C8}"/>
              </a:ext>
            </a:extLst>
          </p:cNvPr>
          <p:cNvSpPr txBox="1"/>
          <p:nvPr userDrawn="1">
            <p:custDataLst>
              <p:tags r:id="rId1"/>
            </p:custDataLst>
          </p:nvPr>
        </p:nvSpPr>
        <p:spPr>
          <a:xfrm>
            <a:off x="723600" y="716224"/>
            <a:ext cx="6929925" cy="1652400"/>
          </a:xfrm>
          <a:prstGeom prst="rect">
            <a:avLst/>
          </a:prstGeom>
          <a:noFill/>
        </p:spPr>
        <p:txBody>
          <a:bodyPr wrap="square" lIns="0" rIns="0" rtlCol="0" anchor="ctr" anchorCtr="0">
            <a:noAutofit/>
          </a:bodyPr>
          <a:lstStyle/>
          <a:p>
            <a:r>
              <a:rPr lang="en-GB" sz="4320" cap="all" baseline="0">
                <a:solidFill>
                  <a:srgbClr val="971B2F"/>
                </a:solidFill>
                <a:latin typeface="+mj-lt"/>
              </a:rPr>
              <a:t>The Economic Value of Youth Work</a:t>
            </a:r>
          </a:p>
        </p:txBody>
      </p:sp>
      <p:pic>
        <p:nvPicPr>
          <p:cNvPr id="5" name="Picture 4" descr="Logo, company name&#10;&#10;Description automatically generated">
            <a:extLst>
              <a:ext uri="{FF2B5EF4-FFF2-40B4-BE49-F238E27FC236}">
                <a16:creationId xmlns:a16="http://schemas.microsoft.com/office/drawing/2014/main" id="{E1537776-2CDF-469E-AF7E-2011882E6D8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00064" y="480397"/>
            <a:ext cx="2310611" cy="821782"/>
          </a:xfrm>
          <a:prstGeom prst="rect">
            <a:avLst/>
          </a:prstGeom>
        </p:spPr>
      </p:pic>
      <p:cxnSp>
        <p:nvCxnSpPr>
          <p:cNvPr id="13" name="Straight Connector 12">
            <a:extLst>
              <a:ext uri="{FF2B5EF4-FFF2-40B4-BE49-F238E27FC236}">
                <a16:creationId xmlns:a16="http://schemas.microsoft.com/office/drawing/2014/main" id="{C1A28FA8-A18B-4F78-8884-F90AAB4E54B3}"/>
              </a:ext>
            </a:extLst>
          </p:cNvPr>
          <p:cNvCxnSpPr>
            <a:cxnSpLocks/>
          </p:cNvCxnSpPr>
          <p:nvPr userDrawn="1"/>
        </p:nvCxnSpPr>
        <p:spPr>
          <a:xfrm>
            <a:off x="414135" y="-7376"/>
            <a:ext cx="0" cy="4581331"/>
          </a:xfrm>
          <a:prstGeom prst="line">
            <a:avLst/>
          </a:prstGeom>
          <a:ln w="19050">
            <a:solidFill>
              <a:srgbClr val="CD001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038B4B-9747-4007-909F-012AE0E18267}"/>
              </a:ext>
            </a:extLst>
          </p:cNvPr>
          <p:cNvCxnSpPr>
            <a:cxnSpLocks/>
          </p:cNvCxnSpPr>
          <p:nvPr userDrawn="1"/>
        </p:nvCxnSpPr>
        <p:spPr>
          <a:xfrm>
            <a:off x="594361" y="6309360"/>
            <a:ext cx="109499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Content Placeholder 6" descr="Chart, sunburst chart&#10;&#10;Description automatically generated">
            <a:extLst>
              <a:ext uri="{FF2B5EF4-FFF2-40B4-BE49-F238E27FC236}">
                <a16:creationId xmlns:a16="http://schemas.microsoft.com/office/drawing/2014/main" id="{A8EABFD5-35B9-4BDE-9BE4-136BFDBF75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5647159" y="2047154"/>
            <a:ext cx="9027268" cy="9031288"/>
          </a:xfrm>
          <a:prstGeom prst="rect">
            <a:avLst/>
          </a:prstGeom>
        </p:spPr>
      </p:pic>
      <p:sp>
        <p:nvSpPr>
          <p:cNvPr id="12" name="TextBox 11">
            <a:extLst>
              <a:ext uri="{FF2B5EF4-FFF2-40B4-BE49-F238E27FC236}">
                <a16:creationId xmlns:a16="http://schemas.microsoft.com/office/drawing/2014/main" id="{5D83C1B4-5822-403A-9A40-9132C42962AC}"/>
              </a:ext>
            </a:extLst>
          </p:cNvPr>
          <p:cNvSpPr txBox="1"/>
          <p:nvPr userDrawn="1"/>
        </p:nvSpPr>
        <p:spPr>
          <a:xfrm>
            <a:off x="723600" y="6309425"/>
            <a:ext cx="1472845" cy="277000"/>
          </a:xfrm>
          <a:prstGeom prst="rect">
            <a:avLst/>
          </a:prstGeom>
          <a:noFill/>
        </p:spPr>
        <p:txBody>
          <a:bodyPr wrap="square" lIns="0" rIns="0" rtlCol="0">
            <a:noAutofit/>
          </a:bodyPr>
          <a:lstStyle/>
          <a:p>
            <a:r>
              <a:rPr lang="en-GB" sz="1080" b="1">
                <a:solidFill>
                  <a:srgbClr val="000000"/>
                </a:solidFill>
              </a:rPr>
              <a:t>frontier</a:t>
            </a:r>
            <a:r>
              <a:rPr lang="en-GB" sz="1080" b="1"/>
              <a:t> </a:t>
            </a:r>
            <a:r>
              <a:rPr lang="en-GB" sz="1080" b="1">
                <a:solidFill>
                  <a:srgbClr val="A6A6A6"/>
                </a:solidFill>
              </a:rPr>
              <a:t>economics</a:t>
            </a:r>
          </a:p>
        </p:txBody>
      </p:sp>
      <p:sp>
        <p:nvSpPr>
          <p:cNvPr id="6" name="TextBox 5">
            <a:extLst>
              <a:ext uri="{FF2B5EF4-FFF2-40B4-BE49-F238E27FC236}">
                <a16:creationId xmlns:a16="http://schemas.microsoft.com/office/drawing/2014/main" id="{72927DF5-A7BA-4C07-9687-1A0E03F01B8D}"/>
              </a:ext>
            </a:extLst>
          </p:cNvPr>
          <p:cNvSpPr txBox="1"/>
          <p:nvPr userDrawn="1">
            <p:custDataLst>
              <p:tags r:id="rId2"/>
            </p:custDataLst>
          </p:nvPr>
        </p:nvSpPr>
        <p:spPr>
          <a:xfrm>
            <a:off x="723600" y="2642419"/>
            <a:ext cx="5143853" cy="1240738"/>
          </a:xfrm>
          <a:prstGeom prst="rect">
            <a:avLst/>
          </a:prstGeom>
          <a:noFill/>
        </p:spPr>
        <p:txBody>
          <a:bodyPr wrap="square" lIns="0" rIns="0" rtlCol="0">
            <a:noAutofit/>
          </a:bodyPr>
          <a:lstStyle/>
          <a:p>
            <a:pPr>
              <a:lnSpc>
                <a:spcPct val="125000"/>
              </a:lnSpc>
            </a:pPr>
            <a:r>
              <a:rPr lang="en-GB" sz="1980">
                <a:solidFill>
                  <a:srgbClr val="2D2926"/>
                </a:solidFill>
              </a:rPr>
              <a:t>Draft findings for discussion</a:t>
            </a:r>
          </a:p>
        </p:txBody>
      </p:sp>
      <p:sp>
        <p:nvSpPr>
          <p:cNvPr id="8" name="TextBox 7">
            <a:extLst>
              <a:ext uri="{FF2B5EF4-FFF2-40B4-BE49-F238E27FC236}">
                <a16:creationId xmlns:a16="http://schemas.microsoft.com/office/drawing/2014/main" id="{A29C7D97-320B-492C-8D13-751E252CC158}"/>
              </a:ext>
            </a:extLst>
          </p:cNvPr>
          <p:cNvSpPr txBox="1"/>
          <p:nvPr userDrawn="1">
            <p:custDataLst>
              <p:tags r:id="rId3"/>
            </p:custDataLst>
          </p:nvPr>
        </p:nvSpPr>
        <p:spPr>
          <a:xfrm>
            <a:off x="723600" y="4256586"/>
            <a:ext cx="3360733" cy="317369"/>
          </a:xfrm>
          <a:prstGeom prst="rect">
            <a:avLst/>
          </a:prstGeom>
          <a:noFill/>
        </p:spPr>
        <p:txBody>
          <a:bodyPr wrap="square" lIns="0" rIns="0" rtlCol="0">
            <a:noAutofit/>
          </a:bodyPr>
          <a:lstStyle/>
          <a:p>
            <a:pPr>
              <a:spcAft>
                <a:spcPts val="720"/>
              </a:spcAft>
            </a:pPr>
            <a:r>
              <a:rPr lang="en-GB" sz="1440" cap="all" baseline="0">
                <a:solidFill>
                  <a:srgbClr val="971B2F"/>
                </a:solidFill>
                <a:latin typeface="+mj-lt"/>
              </a:rPr>
              <a:t>16 June 2022</a:t>
            </a:r>
          </a:p>
        </p:txBody>
      </p:sp>
      <p:sp>
        <p:nvSpPr>
          <p:cNvPr id="14" name="TextBox 13" hidden="1">
            <a:extLst>
              <a:ext uri="{FF2B5EF4-FFF2-40B4-BE49-F238E27FC236}">
                <a16:creationId xmlns:a16="http://schemas.microsoft.com/office/drawing/2014/main" id="{CDC26B4A-5AE1-4678-95AF-9256E0FF3A90}"/>
              </a:ext>
            </a:extLst>
          </p:cNvPr>
          <p:cNvSpPr txBox="1"/>
          <p:nvPr userDrawn="1">
            <p:custDataLst>
              <p:tags r:id="rId4"/>
            </p:custDataLst>
          </p:nvPr>
        </p:nvSpPr>
        <p:spPr>
          <a:xfrm>
            <a:off x="2196446" y="6309297"/>
            <a:ext cx="3250740" cy="277062"/>
          </a:xfrm>
          <a:prstGeom prst="rect">
            <a:avLst/>
          </a:prstGeom>
          <a:noFill/>
        </p:spPr>
        <p:txBody>
          <a:bodyPr wrap="square" lIns="0" rIns="0" rtlCol="0">
            <a:noAutofit/>
          </a:bodyPr>
          <a:lstStyle/>
          <a:p>
            <a:r>
              <a:rPr lang="en-GB" sz="1080" b="1">
                <a:solidFill>
                  <a:srgbClr val="A6A6A6"/>
                </a:solidFill>
              </a:rPr>
              <a:t> </a:t>
            </a:r>
          </a:p>
        </p:txBody>
      </p:sp>
    </p:spTree>
    <p:extLst>
      <p:ext uri="{BB962C8B-B14F-4D97-AF65-F5344CB8AC3E}">
        <p14:creationId xmlns:p14="http://schemas.microsoft.com/office/powerpoint/2010/main" val="36770749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 Text Box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068286-2233-4902-BF2C-B3CEFEEC9ADB}"/>
              </a:ext>
            </a:extLst>
          </p:cNvPr>
          <p:cNvSpPr>
            <a:spLocks noGrp="1"/>
          </p:cNvSpPr>
          <p:nvPr>
            <p:ph type="body" sz="quarter" idx="14" hasCustomPrompt="1"/>
          </p:nvPr>
        </p:nvSpPr>
        <p:spPr>
          <a:xfrm>
            <a:off x="693422" y="1761430"/>
            <a:ext cx="1953255" cy="900000"/>
          </a:xfrm>
          <a:solidFill>
            <a:srgbClr val="CD001A"/>
          </a:solidFill>
        </p:spPr>
        <p:txBody>
          <a:bodyPr anchor="ctr"/>
          <a:lstStyle>
            <a:lvl1pPr algn="ctr">
              <a:defRPr sz="1620">
                <a:solidFill>
                  <a:srgbClr val="FFFFFF"/>
                </a:solidFill>
              </a:defRPr>
            </a:lvl1pPr>
            <a:lvl2pPr algn="ctr">
              <a:defRPr>
                <a:solidFill>
                  <a:srgbClr val="FFFFFF"/>
                </a:solidFill>
              </a:defRPr>
            </a:lvl2pPr>
            <a:lvl3pPr algn="l">
              <a:defRPr>
                <a:solidFill>
                  <a:srgbClr val="FFFFFF"/>
                </a:solidFill>
              </a:defRPr>
            </a:lvl3pPr>
            <a:lvl4pPr algn="l">
              <a:defRPr>
                <a:solidFill>
                  <a:srgbClr val="FFFFFF"/>
                </a:solidFill>
              </a:defRPr>
            </a:lvl4pPr>
            <a:lvl5pPr algn="l">
              <a:defRPr>
                <a:solidFill>
                  <a:srgbClr val="FFFFFF"/>
                </a:solidFill>
              </a:defRPr>
            </a:lvl5pPr>
            <a:lvl6pPr marL="518400" indent="-129600" algn="l">
              <a:buFont typeface="Arial" panose="020B0604020202020204" pitchFamily="34" charset="0"/>
              <a:buChar cha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lvl="0"/>
            <a:r>
              <a:rPr lang="en-GB"/>
              <a:t>SUB Heading</a:t>
            </a:r>
          </a:p>
        </p:txBody>
      </p:sp>
      <p:sp>
        <p:nvSpPr>
          <p:cNvPr id="6" name="Text Placeholder 3">
            <a:extLst>
              <a:ext uri="{FF2B5EF4-FFF2-40B4-BE49-F238E27FC236}">
                <a16:creationId xmlns:a16="http://schemas.microsoft.com/office/drawing/2014/main" id="{E56D4B79-894C-4DC9-A464-B1E9E3B9A98B}"/>
              </a:ext>
            </a:extLst>
          </p:cNvPr>
          <p:cNvSpPr>
            <a:spLocks noGrp="1"/>
          </p:cNvSpPr>
          <p:nvPr>
            <p:ph type="body" sz="quarter" idx="15" hasCustomPrompt="1"/>
          </p:nvPr>
        </p:nvSpPr>
        <p:spPr>
          <a:xfrm>
            <a:off x="693421" y="2859571"/>
            <a:ext cx="1962780" cy="900000"/>
          </a:xfrm>
          <a:solidFill>
            <a:srgbClr val="2F6F7A"/>
          </a:solidFill>
        </p:spPr>
        <p:txBody>
          <a:bodyPr anchor="ctr"/>
          <a:lstStyle>
            <a:lvl1pPr algn="ctr">
              <a:defRPr sz="1620">
                <a:solidFill>
                  <a:srgbClr val="FFFFFF"/>
                </a:solidFill>
              </a:defRPr>
            </a:lvl1pPr>
            <a:lvl2pPr algn="ctr">
              <a:defRPr>
                <a:solidFill>
                  <a:srgbClr val="FFFFFF"/>
                </a:solidFill>
              </a:defRPr>
            </a:lvl2pPr>
            <a:lvl3pPr algn="l">
              <a:defRPr>
                <a:solidFill>
                  <a:srgbClr val="FFFFFF"/>
                </a:solidFill>
              </a:defRPr>
            </a:lvl3pPr>
            <a:lvl4pPr algn="l">
              <a:defRPr>
                <a:solidFill>
                  <a:srgbClr val="FFFFFF"/>
                </a:solidFill>
              </a:defRPr>
            </a:lvl4pPr>
            <a:lvl5pPr algn="l">
              <a:defRPr>
                <a:solidFill>
                  <a:srgbClr val="FFFFFF"/>
                </a:solidFill>
              </a:defRPr>
            </a:lvl5pPr>
            <a:lvl6pPr marL="518400" indent="-129600" algn="l">
              <a:buFont typeface="Arial" panose="020B0604020202020204" pitchFamily="34" charset="0"/>
              <a:buChar cha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lvl="0"/>
            <a:r>
              <a:rPr lang="en-GB"/>
              <a:t>Sub Heading</a:t>
            </a:r>
          </a:p>
        </p:txBody>
      </p:sp>
      <p:sp>
        <p:nvSpPr>
          <p:cNvPr id="7" name="Text Placeholder 3">
            <a:extLst>
              <a:ext uri="{FF2B5EF4-FFF2-40B4-BE49-F238E27FC236}">
                <a16:creationId xmlns:a16="http://schemas.microsoft.com/office/drawing/2014/main" id="{8C685DBD-1733-431E-A4DF-94D042299923}"/>
              </a:ext>
            </a:extLst>
          </p:cNvPr>
          <p:cNvSpPr>
            <a:spLocks noGrp="1"/>
          </p:cNvSpPr>
          <p:nvPr>
            <p:ph type="body" sz="quarter" idx="16" hasCustomPrompt="1"/>
          </p:nvPr>
        </p:nvSpPr>
        <p:spPr>
          <a:xfrm>
            <a:off x="693421" y="3957713"/>
            <a:ext cx="1962780" cy="900000"/>
          </a:xfrm>
          <a:solidFill>
            <a:srgbClr val="9EA700"/>
          </a:solidFill>
        </p:spPr>
        <p:txBody>
          <a:bodyPr anchor="ctr"/>
          <a:lstStyle>
            <a:lvl1pPr algn="ctr">
              <a:defRPr sz="1620">
                <a:solidFill>
                  <a:srgbClr val="FFFFFF"/>
                </a:solidFill>
              </a:defRPr>
            </a:lvl1pPr>
            <a:lvl2pPr algn="ctr">
              <a:defRPr>
                <a:solidFill>
                  <a:srgbClr val="FFFFFF"/>
                </a:solidFill>
              </a:defRPr>
            </a:lvl2pPr>
            <a:lvl3pPr algn="l">
              <a:defRPr>
                <a:solidFill>
                  <a:srgbClr val="FFFFFF"/>
                </a:solidFill>
              </a:defRPr>
            </a:lvl3pPr>
            <a:lvl4pPr algn="l">
              <a:defRPr>
                <a:solidFill>
                  <a:srgbClr val="FFFFFF"/>
                </a:solidFill>
              </a:defRPr>
            </a:lvl4pPr>
            <a:lvl5pPr algn="l">
              <a:defRPr>
                <a:solidFill>
                  <a:srgbClr val="FFFFFF"/>
                </a:solidFill>
              </a:defRPr>
            </a:lvl5pPr>
            <a:lvl6pPr marL="518400" indent="-129600" algn="l">
              <a:buFont typeface="Arial" panose="020B0604020202020204" pitchFamily="34" charset="0"/>
              <a:buChar cha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lvl="0"/>
            <a:r>
              <a:rPr lang="en-GB"/>
              <a:t>Sub Heading</a:t>
            </a:r>
          </a:p>
        </p:txBody>
      </p:sp>
      <p:sp>
        <p:nvSpPr>
          <p:cNvPr id="8" name="Text Placeholder 3">
            <a:extLst>
              <a:ext uri="{FF2B5EF4-FFF2-40B4-BE49-F238E27FC236}">
                <a16:creationId xmlns:a16="http://schemas.microsoft.com/office/drawing/2014/main" id="{FFB5B3C1-420A-4CAC-99C9-2B427B986473}"/>
              </a:ext>
            </a:extLst>
          </p:cNvPr>
          <p:cNvSpPr>
            <a:spLocks noGrp="1"/>
          </p:cNvSpPr>
          <p:nvPr>
            <p:ph type="body" sz="quarter" idx="17" hasCustomPrompt="1"/>
          </p:nvPr>
        </p:nvSpPr>
        <p:spPr>
          <a:xfrm>
            <a:off x="693421" y="5055856"/>
            <a:ext cx="1962780" cy="900000"/>
          </a:xfrm>
          <a:solidFill>
            <a:srgbClr val="DE7C00"/>
          </a:solidFill>
        </p:spPr>
        <p:txBody>
          <a:bodyPr anchor="ctr"/>
          <a:lstStyle>
            <a:lvl1pPr algn="ctr">
              <a:defRPr sz="1620">
                <a:solidFill>
                  <a:srgbClr val="FFFFFF"/>
                </a:solidFill>
              </a:defRPr>
            </a:lvl1pPr>
            <a:lvl2pPr algn="ctr">
              <a:defRPr>
                <a:solidFill>
                  <a:srgbClr val="FFFFFF"/>
                </a:solidFill>
              </a:defRPr>
            </a:lvl2pPr>
            <a:lvl3pPr algn="l">
              <a:defRPr>
                <a:solidFill>
                  <a:srgbClr val="FFFFFF"/>
                </a:solidFill>
              </a:defRPr>
            </a:lvl3pPr>
            <a:lvl4pPr algn="l">
              <a:defRPr>
                <a:solidFill>
                  <a:srgbClr val="FFFFFF"/>
                </a:solidFill>
              </a:defRPr>
            </a:lvl4pPr>
            <a:lvl5pPr algn="l">
              <a:defRPr>
                <a:solidFill>
                  <a:srgbClr val="FFFFFF"/>
                </a:solidFill>
              </a:defRPr>
            </a:lvl5pPr>
            <a:lvl6pPr marL="518400" indent="-129600" algn="l">
              <a:buFont typeface="Arial" panose="020B0604020202020204" pitchFamily="34" charset="0"/>
              <a:buChar cha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lvl="0"/>
            <a:r>
              <a:rPr lang="en-GB"/>
              <a:t>Sub Heading</a:t>
            </a:r>
          </a:p>
        </p:txBody>
      </p:sp>
      <p:sp>
        <p:nvSpPr>
          <p:cNvPr id="9" name="Text Placeholder 10">
            <a:extLst>
              <a:ext uri="{FF2B5EF4-FFF2-40B4-BE49-F238E27FC236}">
                <a16:creationId xmlns:a16="http://schemas.microsoft.com/office/drawing/2014/main" id="{823C817F-138F-4442-B9E7-3E0BD9C7EB89}"/>
              </a:ext>
            </a:extLst>
          </p:cNvPr>
          <p:cNvSpPr>
            <a:spLocks noGrp="1"/>
          </p:cNvSpPr>
          <p:nvPr>
            <p:ph type="body" sz="quarter" idx="13" hasCustomPrompt="1"/>
          </p:nvPr>
        </p:nvSpPr>
        <p:spPr>
          <a:xfrm>
            <a:off x="3469625" y="1760019"/>
            <a:ext cx="8028955" cy="914006"/>
          </a:xfrm>
          <a:ln>
            <a:solidFill>
              <a:srgbClr val="CD001A"/>
            </a:solidFill>
          </a:ln>
        </p:spPr>
        <p:txBody>
          <a:bodyPr lIns="90000" rIns="90000">
            <a:noAutofit/>
          </a:bodyPr>
          <a:lstStyle>
            <a:lvl1pPr marL="0" indent="0" algn="l">
              <a:spcAft>
                <a:spcPts val="270"/>
              </a:spcAft>
              <a:buNone/>
              <a:defRPr sz="1080" cap="none" baseline="0">
                <a:solidFill>
                  <a:srgbClr val="2D2926"/>
                </a:solidFill>
                <a:latin typeface="+mn-lt"/>
              </a:defRPr>
            </a:lvl1pPr>
          </a:lstStyle>
          <a:p>
            <a:pPr lvl="0"/>
            <a:r>
              <a:rPr lang="en-GB"/>
              <a:t>Body text</a:t>
            </a:r>
          </a:p>
        </p:txBody>
      </p:sp>
      <p:sp>
        <p:nvSpPr>
          <p:cNvPr id="10" name="Text Placeholder 10">
            <a:extLst>
              <a:ext uri="{FF2B5EF4-FFF2-40B4-BE49-F238E27FC236}">
                <a16:creationId xmlns:a16="http://schemas.microsoft.com/office/drawing/2014/main" id="{5924C8C6-D463-4623-A2E6-7DE3CAD56CA9}"/>
              </a:ext>
            </a:extLst>
          </p:cNvPr>
          <p:cNvSpPr>
            <a:spLocks noGrp="1"/>
          </p:cNvSpPr>
          <p:nvPr>
            <p:ph type="body" sz="quarter" idx="18" hasCustomPrompt="1"/>
          </p:nvPr>
        </p:nvSpPr>
        <p:spPr>
          <a:xfrm>
            <a:off x="3469625" y="2858162"/>
            <a:ext cx="8028955" cy="914005"/>
          </a:xfrm>
          <a:ln>
            <a:solidFill>
              <a:srgbClr val="2F6F7A"/>
            </a:solidFill>
          </a:ln>
        </p:spPr>
        <p:txBody>
          <a:bodyPr lIns="90000" rIns="90000">
            <a:noAutofit/>
          </a:bodyPr>
          <a:lstStyle>
            <a:lvl1pPr marL="0" indent="0" algn="l">
              <a:spcAft>
                <a:spcPts val="270"/>
              </a:spcAft>
              <a:buNone/>
              <a:defRPr lang="pt-BR" sz="1080" kern="1200" cap="none" baseline="0" dirty="0" smtClean="0">
                <a:solidFill>
                  <a:srgbClr val="2D2926"/>
                </a:solidFill>
                <a:latin typeface="+mn-lt"/>
                <a:ea typeface="+mn-ea"/>
                <a:cs typeface="+mn-cs"/>
              </a:defRPr>
            </a:lvl1pPr>
          </a:lstStyle>
          <a:p>
            <a:pPr lvl="0"/>
            <a:r>
              <a:rPr lang="en-GB"/>
              <a:t>Body text</a:t>
            </a:r>
          </a:p>
          <a:p>
            <a:pPr lvl="8"/>
            <a:endParaRPr lang="en-GB"/>
          </a:p>
        </p:txBody>
      </p:sp>
      <p:sp>
        <p:nvSpPr>
          <p:cNvPr id="11" name="Text Placeholder 10">
            <a:extLst>
              <a:ext uri="{FF2B5EF4-FFF2-40B4-BE49-F238E27FC236}">
                <a16:creationId xmlns:a16="http://schemas.microsoft.com/office/drawing/2014/main" id="{5D822298-1B3B-4060-AC6C-E6891997D8CA}"/>
              </a:ext>
            </a:extLst>
          </p:cNvPr>
          <p:cNvSpPr>
            <a:spLocks noGrp="1"/>
          </p:cNvSpPr>
          <p:nvPr>
            <p:ph type="body" sz="quarter" idx="19" hasCustomPrompt="1"/>
          </p:nvPr>
        </p:nvSpPr>
        <p:spPr>
          <a:xfrm>
            <a:off x="3469622" y="3943236"/>
            <a:ext cx="8028955" cy="914006"/>
          </a:xfrm>
          <a:ln>
            <a:solidFill>
              <a:srgbClr val="9EA700"/>
            </a:solidFill>
          </a:ln>
        </p:spPr>
        <p:txBody>
          <a:bodyPr lIns="90000" rIns="90000">
            <a:noAutofit/>
          </a:bodyPr>
          <a:lstStyle>
            <a:lvl1pPr marL="0" indent="0" algn="l">
              <a:spcAft>
                <a:spcPts val="270"/>
              </a:spcAft>
              <a:buNone/>
              <a:defRPr lang="pt-BR" sz="1080" kern="1200" cap="none" baseline="0" dirty="0">
                <a:solidFill>
                  <a:srgbClr val="2D2926"/>
                </a:solidFill>
                <a:latin typeface="+mn-lt"/>
                <a:ea typeface="+mn-ea"/>
                <a:cs typeface="+mn-cs"/>
              </a:defRPr>
            </a:lvl1pPr>
          </a:lstStyle>
          <a:p>
            <a:pPr lvl="0"/>
            <a:r>
              <a:rPr lang="en-GB"/>
              <a:t>Body text</a:t>
            </a:r>
          </a:p>
          <a:p>
            <a:pPr lvl="8"/>
            <a:endParaRPr lang="en-GB"/>
          </a:p>
        </p:txBody>
      </p:sp>
      <p:sp>
        <p:nvSpPr>
          <p:cNvPr id="12" name="Text Placeholder 10">
            <a:extLst>
              <a:ext uri="{FF2B5EF4-FFF2-40B4-BE49-F238E27FC236}">
                <a16:creationId xmlns:a16="http://schemas.microsoft.com/office/drawing/2014/main" id="{2B7EB865-9980-4B2F-B92C-564289B15E8F}"/>
              </a:ext>
            </a:extLst>
          </p:cNvPr>
          <p:cNvSpPr>
            <a:spLocks noGrp="1"/>
          </p:cNvSpPr>
          <p:nvPr>
            <p:ph type="body" sz="quarter" idx="20" hasCustomPrompt="1"/>
          </p:nvPr>
        </p:nvSpPr>
        <p:spPr>
          <a:xfrm>
            <a:off x="3469625" y="5055855"/>
            <a:ext cx="8028953" cy="914005"/>
          </a:xfrm>
          <a:ln>
            <a:solidFill>
              <a:srgbClr val="DE7C00"/>
            </a:solidFill>
          </a:ln>
        </p:spPr>
        <p:txBody>
          <a:bodyPr lIns="90000" rIns="90000">
            <a:noAutofit/>
          </a:bodyPr>
          <a:lstStyle>
            <a:lvl1pPr marL="0" indent="0" algn="l">
              <a:spcAft>
                <a:spcPts val="270"/>
              </a:spcAft>
              <a:buNone/>
              <a:defRPr lang="pt-BR" sz="1080" kern="1200" cap="none" baseline="0" dirty="0">
                <a:solidFill>
                  <a:srgbClr val="2D2926"/>
                </a:solidFill>
                <a:latin typeface="+mn-lt"/>
                <a:ea typeface="+mn-ea"/>
                <a:cs typeface="+mn-cs"/>
              </a:defRPr>
            </a:lvl1pPr>
          </a:lstStyle>
          <a:p>
            <a:pPr lvl="0"/>
            <a:r>
              <a:rPr lang="en-GB"/>
              <a:t>Body text</a:t>
            </a:r>
          </a:p>
          <a:p>
            <a:pPr lvl="8"/>
            <a:endParaRPr lang="en-GB"/>
          </a:p>
        </p:txBody>
      </p:sp>
      <p:sp>
        <p:nvSpPr>
          <p:cNvPr id="2" name="Slide Number Placeholder 1">
            <a:extLst>
              <a:ext uri="{FF2B5EF4-FFF2-40B4-BE49-F238E27FC236}">
                <a16:creationId xmlns:a16="http://schemas.microsoft.com/office/drawing/2014/main" id="{F4D777DD-D93A-4B54-B102-3385CE882C55}"/>
              </a:ext>
            </a:extLst>
          </p:cNvPr>
          <p:cNvSpPr>
            <a:spLocks noGrp="1"/>
          </p:cNvSpPr>
          <p:nvPr>
            <p:ph type="sldNum" sz="quarter" idx="21"/>
          </p:nvPr>
        </p:nvSpPr>
        <p:spPr/>
        <p:txBody>
          <a:bodyPr/>
          <a:lstStyle/>
          <a:p>
            <a:fld id="{D945EFDA-F51A-4059-AC0A-F54DE27BCFF0}" type="slidenum">
              <a:rPr lang="en-GB" smtClean="0"/>
              <a:pPr/>
              <a:t>‹#›</a:t>
            </a:fld>
            <a:endParaRPr lang="en-GB"/>
          </a:p>
        </p:txBody>
      </p:sp>
      <p:sp>
        <p:nvSpPr>
          <p:cNvPr id="15" name="Title 1">
            <a:extLst>
              <a:ext uri="{FF2B5EF4-FFF2-40B4-BE49-F238E27FC236}">
                <a16:creationId xmlns:a16="http://schemas.microsoft.com/office/drawing/2014/main" id="{4888AE91-E983-4153-90E8-16AE33E888E3}"/>
              </a:ext>
            </a:extLst>
          </p:cNvPr>
          <p:cNvSpPr>
            <a:spLocks noGrp="1"/>
          </p:cNvSpPr>
          <p:nvPr>
            <p:ph type="title" hasCustomPrompt="1"/>
          </p:nvPr>
        </p:nvSpPr>
        <p:spPr>
          <a:xfrm>
            <a:off x="723600" y="690113"/>
            <a:ext cx="10744800" cy="763978"/>
          </a:xfrm>
        </p:spPr>
        <p:txBody>
          <a:bodyPr>
            <a:noAutofit/>
          </a:bodyPr>
          <a:lstStyle>
            <a:lvl1pPr>
              <a:defRPr sz="2880"/>
            </a:lvl1pPr>
          </a:lstStyle>
          <a:p>
            <a:r>
              <a:rPr lang="en-GB"/>
              <a:t>heading</a:t>
            </a:r>
          </a:p>
        </p:txBody>
      </p:sp>
      <p:sp>
        <p:nvSpPr>
          <p:cNvPr id="13" name="TextBox 12">
            <a:extLst>
              <a:ext uri="{FF2B5EF4-FFF2-40B4-BE49-F238E27FC236}">
                <a16:creationId xmlns:a16="http://schemas.microsoft.com/office/drawing/2014/main" id="{5823DFD0-0D15-455C-ACA9-C1E1CDC42C74}"/>
              </a:ext>
            </a:extLst>
          </p:cNvPr>
          <p:cNvSpPr txBox="1"/>
          <p:nvPr userDrawn="1"/>
        </p:nvSpPr>
        <p:spPr>
          <a:xfrm>
            <a:off x="723600" y="6309425"/>
            <a:ext cx="1472845" cy="277000"/>
          </a:xfrm>
          <a:prstGeom prst="rect">
            <a:avLst/>
          </a:prstGeom>
          <a:noFill/>
        </p:spPr>
        <p:txBody>
          <a:bodyPr wrap="square" lIns="0" rIns="0" rtlCol="0">
            <a:noAutofit/>
          </a:bodyPr>
          <a:lstStyle/>
          <a:p>
            <a:r>
              <a:rPr lang="en-GB" sz="1080" b="1">
                <a:solidFill>
                  <a:srgbClr val="000000"/>
                </a:solidFill>
              </a:rPr>
              <a:t>frontier</a:t>
            </a:r>
            <a:r>
              <a:rPr lang="en-GB" sz="1080" b="1"/>
              <a:t> </a:t>
            </a:r>
            <a:r>
              <a:rPr lang="en-GB" sz="1080" b="1">
                <a:solidFill>
                  <a:srgbClr val="A6A6A6"/>
                </a:solidFill>
              </a:rPr>
              <a:t>economics</a:t>
            </a:r>
          </a:p>
        </p:txBody>
      </p:sp>
      <p:sp>
        <p:nvSpPr>
          <p:cNvPr id="16" name="TextBox 15" hidden="1">
            <a:extLst>
              <a:ext uri="{FF2B5EF4-FFF2-40B4-BE49-F238E27FC236}">
                <a16:creationId xmlns:a16="http://schemas.microsoft.com/office/drawing/2014/main" id="{0B6FE29A-13D7-4DFC-8E8D-2E637E577396}"/>
              </a:ext>
            </a:extLst>
          </p:cNvPr>
          <p:cNvSpPr txBox="1"/>
          <p:nvPr userDrawn="1">
            <p:custDataLst>
              <p:tags r:id="rId1"/>
            </p:custDataLst>
          </p:nvPr>
        </p:nvSpPr>
        <p:spPr>
          <a:xfrm>
            <a:off x="2196446" y="6309297"/>
            <a:ext cx="3250740" cy="277062"/>
          </a:xfrm>
          <a:prstGeom prst="rect">
            <a:avLst/>
          </a:prstGeom>
          <a:noFill/>
        </p:spPr>
        <p:txBody>
          <a:bodyPr wrap="square" lIns="0" rIns="0" rtlCol="0">
            <a:noAutofit/>
          </a:bodyPr>
          <a:lstStyle/>
          <a:p>
            <a:r>
              <a:rPr lang="en-GB" sz="1080" b="1">
                <a:solidFill>
                  <a:srgbClr val="A6A6A6"/>
                </a:solidFill>
              </a:rPr>
              <a:t> </a:t>
            </a:r>
          </a:p>
        </p:txBody>
      </p:sp>
    </p:spTree>
    <p:extLst>
      <p:ext uri="{BB962C8B-B14F-4D97-AF65-F5344CB8AC3E}">
        <p14:creationId xmlns:p14="http://schemas.microsoft.com/office/powerpoint/2010/main" val="38052119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700D-BB26-4F91-9943-3AAE01FD0631}"/>
              </a:ext>
            </a:extLst>
          </p:cNvPr>
          <p:cNvSpPr>
            <a:spLocks noGrp="1"/>
          </p:cNvSpPr>
          <p:nvPr>
            <p:ph type="title" hasCustomPrompt="1"/>
          </p:nvPr>
        </p:nvSpPr>
        <p:spPr>
          <a:xfrm>
            <a:off x="723600" y="690113"/>
            <a:ext cx="10744800" cy="763978"/>
          </a:xfrm>
        </p:spPr>
        <p:txBody>
          <a:bodyPr>
            <a:noAutofit/>
          </a:bodyPr>
          <a:lstStyle>
            <a:lvl1pPr>
              <a:defRPr sz="2880"/>
            </a:lvl1pPr>
          </a:lstStyle>
          <a:p>
            <a:r>
              <a:rPr lang="en-GB"/>
              <a:t>heading</a:t>
            </a:r>
          </a:p>
        </p:txBody>
      </p:sp>
      <p:sp>
        <p:nvSpPr>
          <p:cNvPr id="6" name="Content Placeholder 5">
            <a:extLst>
              <a:ext uri="{FF2B5EF4-FFF2-40B4-BE49-F238E27FC236}">
                <a16:creationId xmlns:a16="http://schemas.microsoft.com/office/drawing/2014/main" id="{13995611-BE75-4A78-97D3-2D179EB7A1EB}"/>
              </a:ext>
            </a:extLst>
          </p:cNvPr>
          <p:cNvSpPr>
            <a:spLocks noGrp="1"/>
          </p:cNvSpPr>
          <p:nvPr>
            <p:ph sz="quarter" idx="10" hasCustomPrompt="1"/>
          </p:nvPr>
        </p:nvSpPr>
        <p:spPr>
          <a:xfrm>
            <a:off x="723600" y="1454092"/>
            <a:ext cx="5095309" cy="4365683"/>
          </a:xfrm>
        </p:spPr>
        <p:txBody>
          <a:bodyPr/>
          <a:lstStyle>
            <a:lvl1pPr>
              <a:lnSpc>
                <a:spcPct val="125000"/>
              </a:lnSpc>
              <a:defRPr/>
            </a:lvl1pPr>
            <a:lvl2pPr>
              <a:lnSpc>
                <a:spcPct val="125000"/>
              </a:lnSpc>
              <a:defRPr/>
            </a:lvl2pPr>
            <a:lvl3pPr marL="129600" indent="-129600">
              <a:lnSpc>
                <a:spcPct val="125000"/>
              </a:lnSpc>
              <a:buFont typeface="Wingdings 2" panose="05020102010507070707" pitchFamily="18" charset="2"/>
              <a:buChar char=""/>
              <a:defRPr/>
            </a:lvl3pPr>
            <a:lvl4pPr marL="259200" indent="-129600">
              <a:lnSpc>
                <a:spcPct val="125000"/>
              </a:lnSpc>
              <a:buFont typeface="Wingdings 2" panose="05020102010507070707" pitchFamily="18" charset="2"/>
              <a:buChar char=""/>
              <a:defRPr/>
            </a:lvl4pPr>
            <a:lvl5pPr marL="388800" indent="-129600">
              <a:lnSpc>
                <a:spcPct val="125000"/>
              </a:lnSpc>
              <a:buFont typeface="Wingdings" panose="05000000000000000000" pitchFamily="2" charset="2"/>
              <a:buChar char=""/>
              <a:defRPr lang="en-GB" sz="1080" kern="1200" dirty="0">
                <a:solidFill>
                  <a:srgbClr val="2D2926"/>
                </a:solidFill>
                <a:latin typeface="+mn-lt"/>
                <a:ea typeface="+mn-ea"/>
                <a:cs typeface="+mn-cs"/>
              </a:defRPr>
            </a:lvl5pPr>
            <a:lvl6pPr marL="518400" indent="-129600">
              <a:lnSpc>
                <a:spcPct val="125000"/>
              </a:lnSpc>
              <a:spcBef>
                <a:spcPts val="0"/>
              </a:spcBef>
              <a:spcAft>
                <a:spcPts val="720"/>
              </a:spcAft>
              <a:buFont typeface="Wingdings" panose="05000000000000000000" pitchFamily="2" charset="2"/>
              <a:buChar char=""/>
              <a:defRPr sz="1080">
                <a:solidFill>
                  <a:srgbClr val="2D2926"/>
                </a:solidFill>
              </a:defRPr>
            </a:lvl6pPr>
            <a:lvl7pPr marL="648000" indent="-129600">
              <a:lnSpc>
                <a:spcPct val="125000"/>
              </a:lnSpc>
              <a:spcBef>
                <a:spcPts val="0"/>
              </a:spcBef>
              <a:spcAft>
                <a:spcPts val="720"/>
              </a:spcAft>
              <a:buFont typeface="Wingdings" panose="05000000000000000000" pitchFamily="2" charset="2"/>
              <a:buChar char=""/>
              <a:defRPr sz="1080">
                <a:solidFill>
                  <a:srgbClr val="2D2926"/>
                </a:solidFill>
              </a:defRPr>
            </a:lvl7pPr>
            <a:lvl8pPr marL="777600" indent="-129600">
              <a:lnSpc>
                <a:spcPct val="125000"/>
              </a:lnSpc>
              <a:spcBef>
                <a:spcPts val="0"/>
              </a:spcBef>
              <a:spcAft>
                <a:spcPts val="720"/>
              </a:spcAft>
              <a:buFont typeface="Wingdings" panose="05000000000000000000" pitchFamily="2" charset="2"/>
              <a:buChar char=""/>
              <a:defRPr sz="1080">
                <a:solidFill>
                  <a:srgbClr val="2D2926"/>
                </a:solidFill>
              </a:defRPr>
            </a:lvl8pPr>
            <a:lvl9pPr marL="907200" indent="-129600">
              <a:lnSpc>
                <a:spcPct val="125000"/>
              </a:lnSpc>
              <a:spcBef>
                <a:spcPts val="0"/>
              </a:spcBef>
              <a:spcAft>
                <a:spcPts val="720"/>
              </a:spcAft>
              <a:buFont typeface="Wingdings" panose="05000000000000000000" pitchFamily="2" charset="2"/>
              <a:buChar char=""/>
              <a:defRPr sz="1080">
                <a:solidFill>
                  <a:srgbClr val="2D2926"/>
                </a:solidFill>
              </a:defRPr>
            </a:lvl9pPr>
          </a:lstStyle>
          <a:p>
            <a:pPr lvl="0"/>
            <a:r>
              <a:rPr lang="en-GB"/>
              <a:t>Intro heading</a:t>
            </a:r>
          </a:p>
          <a:p>
            <a:pPr lvl="1"/>
            <a:r>
              <a:rPr lang="en-GB"/>
              <a:t>Body Text</a:t>
            </a:r>
          </a:p>
          <a:p>
            <a:pPr lvl="2"/>
            <a:r>
              <a:rPr lang="en-GB"/>
              <a:t>Bullet Text</a:t>
            </a:r>
          </a:p>
          <a:p>
            <a:pPr lvl="3"/>
            <a:r>
              <a:rPr lang="en-GB"/>
              <a:t>Bullet Text Indent</a:t>
            </a:r>
          </a:p>
          <a:p>
            <a:pPr lvl="4"/>
            <a:r>
              <a:rPr lang="en-GB"/>
              <a:t>Bullet Text Indent 2</a:t>
            </a:r>
          </a:p>
          <a:p>
            <a:pPr lvl="5"/>
            <a:r>
              <a:rPr lang="en-GB"/>
              <a:t>Bullet Text Indent 3</a:t>
            </a:r>
          </a:p>
          <a:p>
            <a:pPr lvl="6"/>
            <a:r>
              <a:rPr lang="en-GB"/>
              <a:t>Bullet Text Indent 4</a:t>
            </a:r>
          </a:p>
          <a:p>
            <a:pPr lvl="7"/>
            <a:r>
              <a:rPr lang="en-GB"/>
              <a:t>Bullet Text Indent 5</a:t>
            </a:r>
          </a:p>
          <a:p>
            <a:pPr lvl="8"/>
            <a:r>
              <a:rPr lang="en-GB"/>
              <a:t>Bullet Text Indent 6</a:t>
            </a:r>
          </a:p>
        </p:txBody>
      </p:sp>
      <p:sp>
        <p:nvSpPr>
          <p:cNvPr id="7" name="Content Placeholder 5">
            <a:extLst>
              <a:ext uri="{FF2B5EF4-FFF2-40B4-BE49-F238E27FC236}">
                <a16:creationId xmlns:a16="http://schemas.microsoft.com/office/drawing/2014/main" id="{65EA4CED-2F2E-45F3-8C8C-869D24603B63}"/>
              </a:ext>
            </a:extLst>
          </p:cNvPr>
          <p:cNvSpPr>
            <a:spLocks noGrp="1"/>
          </p:cNvSpPr>
          <p:nvPr>
            <p:ph sz="quarter" idx="11" hasCustomPrompt="1"/>
          </p:nvPr>
        </p:nvSpPr>
        <p:spPr>
          <a:xfrm>
            <a:off x="6373092" y="1454091"/>
            <a:ext cx="5095309" cy="4365682"/>
          </a:xfrm>
        </p:spPr>
        <p:txBody>
          <a:bodyPr/>
          <a:lstStyle>
            <a:lvl1pPr>
              <a:lnSpc>
                <a:spcPct val="125000"/>
              </a:lnSpc>
              <a:defRPr/>
            </a:lvl1pPr>
            <a:lvl2pPr>
              <a:lnSpc>
                <a:spcPct val="125000"/>
              </a:lnSpc>
              <a:defRPr/>
            </a:lvl2pPr>
            <a:lvl3pPr marL="129600" indent="-129600">
              <a:lnSpc>
                <a:spcPct val="125000"/>
              </a:lnSpc>
              <a:buFont typeface="Wingdings 2" panose="05020102010507070707" pitchFamily="18" charset="2"/>
              <a:buChar char=""/>
              <a:defRPr/>
            </a:lvl3pPr>
            <a:lvl4pPr marL="259200" indent="-129600">
              <a:lnSpc>
                <a:spcPct val="125000"/>
              </a:lnSpc>
              <a:buFont typeface="Wingdings 2" panose="05020102010507070707" pitchFamily="18" charset="2"/>
              <a:buChar char=""/>
              <a:defRPr/>
            </a:lvl4pPr>
            <a:lvl5pPr marL="388800" indent="-129600">
              <a:lnSpc>
                <a:spcPct val="125000"/>
              </a:lnSpc>
              <a:buFont typeface="Wingdings" panose="05000000000000000000" pitchFamily="2" charset="2"/>
              <a:buChar char=""/>
              <a:defRPr/>
            </a:lvl5pPr>
            <a:lvl6pPr marL="518400" indent="-129600">
              <a:lnSpc>
                <a:spcPct val="125000"/>
              </a:lnSpc>
              <a:spcBef>
                <a:spcPts val="0"/>
              </a:spcBef>
              <a:spcAft>
                <a:spcPts val="720"/>
              </a:spcAft>
              <a:buFont typeface="Wingdings" panose="05000000000000000000" pitchFamily="2" charset="2"/>
              <a:buChar char=""/>
              <a:defRPr sz="1080">
                <a:solidFill>
                  <a:srgbClr val="000000"/>
                </a:solidFill>
              </a:defRPr>
            </a:lvl6pPr>
            <a:lvl7pPr marL="648000" indent="-129600">
              <a:lnSpc>
                <a:spcPct val="125000"/>
              </a:lnSpc>
              <a:spcBef>
                <a:spcPts val="0"/>
              </a:spcBef>
              <a:spcAft>
                <a:spcPts val="720"/>
              </a:spcAft>
              <a:buFont typeface="Wingdings" panose="05000000000000000000" pitchFamily="2" charset="2"/>
              <a:buChar char=""/>
              <a:defRPr sz="1080">
                <a:solidFill>
                  <a:srgbClr val="000000"/>
                </a:solidFill>
              </a:defRPr>
            </a:lvl7pPr>
            <a:lvl8pPr marL="777600" indent="-129600">
              <a:lnSpc>
                <a:spcPct val="125000"/>
              </a:lnSpc>
              <a:spcBef>
                <a:spcPts val="0"/>
              </a:spcBef>
              <a:spcAft>
                <a:spcPts val="720"/>
              </a:spcAft>
              <a:buFont typeface="Wingdings" panose="05000000000000000000" pitchFamily="2" charset="2"/>
              <a:buChar char=""/>
              <a:defRPr sz="1080">
                <a:solidFill>
                  <a:srgbClr val="000000"/>
                </a:solidFill>
              </a:defRPr>
            </a:lvl8pPr>
            <a:lvl9pPr marL="907200" indent="-129600">
              <a:lnSpc>
                <a:spcPct val="125000"/>
              </a:lnSpc>
              <a:spcBef>
                <a:spcPts val="0"/>
              </a:spcBef>
              <a:spcAft>
                <a:spcPts val="720"/>
              </a:spcAft>
              <a:buFont typeface="Wingdings" panose="05000000000000000000" pitchFamily="2" charset="2"/>
              <a:buChar char=""/>
              <a:defRPr sz="1080">
                <a:solidFill>
                  <a:srgbClr val="000000"/>
                </a:solidFill>
              </a:defRPr>
            </a:lvl9pPr>
          </a:lstStyle>
          <a:p>
            <a:pPr lvl="0"/>
            <a:r>
              <a:rPr lang="en-GB"/>
              <a:t>Intro heading</a:t>
            </a:r>
          </a:p>
          <a:p>
            <a:pPr lvl="1"/>
            <a:r>
              <a:rPr lang="en-GB"/>
              <a:t>Body Text</a:t>
            </a:r>
          </a:p>
          <a:p>
            <a:pPr lvl="2"/>
            <a:r>
              <a:rPr lang="en-GB"/>
              <a:t>Bullet Text</a:t>
            </a:r>
          </a:p>
          <a:p>
            <a:pPr lvl="3"/>
            <a:r>
              <a:rPr lang="en-GB"/>
              <a:t>Bullet Text Indent</a:t>
            </a:r>
          </a:p>
          <a:p>
            <a:pPr lvl="4"/>
            <a:r>
              <a:rPr lang="en-GB"/>
              <a:t>Bullet Text Indent 2</a:t>
            </a:r>
          </a:p>
          <a:p>
            <a:pPr lvl="5"/>
            <a:r>
              <a:rPr lang="en-GB"/>
              <a:t>Bullet Text Indent 3</a:t>
            </a:r>
          </a:p>
          <a:p>
            <a:pPr lvl="6"/>
            <a:r>
              <a:rPr lang="en-GB"/>
              <a:t>Bullet Text Indent 4</a:t>
            </a:r>
          </a:p>
          <a:p>
            <a:pPr lvl="7"/>
            <a:r>
              <a:rPr lang="en-GB"/>
              <a:t>Bullet Text Indent 5</a:t>
            </a:r>
          </a:p>
          <a:p>
            <a:pPr lvl="8"/>
            <a:r>
              <a:rPr lang="en-GB"/>
              <a:t>Bullet Text Indent 6</a:t>
            </a:r>
          </a:p>
        </p:txBody>
      </p:sp>
      <p:sp>
        <p:nvSpPr>
          <p:cNvPr id="3" name="Slide Number Placeholder 2">
            <a:extLst>
              <a:ext uri="{FF2B5EF4-FFF2-40B4-BE49-F238E27FC236}">
                <a16:creationId xmlns:a16="http://schemas.microsoft.com/office/drawing/2014/main" id="{98E0F9A4-55B8-4397-BEE9-64E9180B5404}"/>
              </a:ext>
            </a:extLst>
          </p:cNvPr>
          <p:cNvSpPr>
            <a:spLocks noGrp="1"/>
          </p:cNvSpPr>
          <p:nvPr>
            <p:ph type="sldNum" sz="quarter" idx="12"/>
          </p:nvPr>
        </p:nvSpPr>
        <p:spPr/>
        <p:txBody>
          <a:bodyPr/>
          <a:lstStyle/>
          <a:p>
            <a:fld id="{D945EFDA-F51A-4059-AC0A-F54DE27BCFF0}" type="slidenum">
              <a:rPr lang="en-GB" smtClean="0"/>
              <a:pPr/>
              <a:t>‹#›</a:t>
            </a:fld>
            <a:endParaRPr lang="en-GB"/>
          </a:p>
        </p:txBody>
      </p:sp>
      <p:sp>
        <p:nvSpPr>
          <p:cNvPr id="8" name="TextBox 7">
            <a:extLst>
              <a:ext uri="{FF2B5EF4-FFF2-40B4-BE49-F238E27FC236}">
                <a16:creationId xmlns:a16="http://schemas.microsoft.com/office/drawing/2014/main" id="{3372C740-0205-4C61-B5E0-1D64F81919CF}"/>
              </a:ext>
            </a:extLst>
          </p:cNvPr>
          <p:cNvSpPr txBox="1"/>
          <p:nvPr userDrawn="1"/>
        </p:nvSpPr>
        <p:spPr>
          <a:xfrm>
            <a:off x="723600" y="6309425"/>
            <a:ext cx="1472845" cy="277000"/>
          </a:xfrm>
          <a:prstGeom prst="rect">
            <a:avLst/>
          </a:prstGeom>
          <a:noFill/>
        </p:spPr>
        <p:txBody>
          <a:bodyPr wrap="square" lIns="0" rIns="0" rtlCol="0">
            <a:noAutofit/>
          </a:bodyPr>
          <a:lstStyle/>
          <a:p>
            <a:r>
              <a:rPr lang="en-GB" sz="1080" b="1">
                <a:solidFill>
                  <a:srgbClr val="000000"/>
                </a:solidFill>
              </a:rPr>
              <a:t>frontier</a:t>
            </a:r>
            <a:r>
              <a:rPr lang="en-GB" sz="1080" b="1"/>
              <a:t> </a:t>
            </a:r>
            <a:r>
              <a:rPr lang="en-GB" sz="1080" b="1">
                <a:solidFill>
                  <a:srgbClr val="A6A6A6"/>
                </a:solidFill>
              </a:rPr>
              <a:t>economics</a:t>
            </a:r>
          </a:p>
        </p:txBody>
      </p:sp>
      <p:sp>
        <p:nvSpPr>
          <p:cNvPr id="10" name="TextBox 9" hidden="1">
            <a:extLst>
              <a:ext uri="{FF2B5EF4-FFF2-40B4-BE49-F238E27FC236}">
                <a16:creationId xmlns:a16="http://schemas.microsoft.com/office/drawing/2014/main" id="{A0E42876-26B5-41E9-9873-7111D3BCC3EA}"/>
              </a:ext>
            </a:extLst>
          </p:cNvPr>
          <p:cNvSpPr txBox="1"/>
          <p:nvPr userDrawn="1">
            <p:custDataLst>
              <p:tags r:id="rId1"/>
            </p:custDataLst>
          </p:nvPr>
        </p:nvSpPr>
        <p:spPr>
          <a:xfrm>
            <a:off x="2196446" y="6309297"/>
            <a:ext cx="3250740" cy="277062"/>
          </a:xfrm>
          <a:prstGeom prst="rect">
            <a:avLst/>
          </a:prstGeom>
          <a:noFill/>
        </p:spPr>
        <p:txBody>
          <a:bodyPr wrap="square" lIns="0" rIns="0" rtlCol="0">
            <a:noAutofit/>
          </a:bodyPr>
          <a:lstStyle/>
          <a:p>
            <a:r>
              <a:rPr lang="en-GB" sz="1080" b="1">
                <a:solidFill>
                  <a:srgbClr val="A6A6A6"/>
                </a:solidFill>
              </a:rPr>
              <a:t> </a:t>
            </a:r>
          </a:p>
        </p:txBody>
      </p:sp>
    </p:spTree>
    <p:extLst>
      <p:ext uri="{BB962C8B-B14F-4D97-AF65-F5344CB8AC3E}">
        <p14:creationId xmlns:p14="http://schemas.microsoft.com/office/powerpoint/2010/main" val="425973095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0.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oleObject" Target="../embeddings/oleObject1.bin"/><Relationship Id="rId2" Type="http://schemas.openxmlformats.org/officeDocument/2006/relationships/slideLayout" Target="../slideLayouts/slideLayout35.xml"/><Relationship Id="rId16" Type="http://schemas.openxmlformats.org/officeDocument/2006/relationships/tags" Target="../tags/tag1.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image" Target="../media/image10.emf"/><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oleObject" Target="../embeddings/oleObject2.bin"/><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tags" Target="../tags/tag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8"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theme" Target="../theme/theme5.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4576" y="750457"/>
            <a:ext cx="9882848"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54576" y="2196091"/>
            <a:ext cx="9882848" cy="35238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6318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677" r:id="rId5"/>
    <p:sldLayoutId id="2147483712"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548640" rtl="0" eaLnBrk="1" latinLnBrk="0" hangingPunct="1">
        <a:spcBef>
          <a:spcPct val="0"/>
        </a:spcBef>
        <a:buNone/>
        <a:defRPr sz="5280" b="1" kern="1200">
          <a:solidFill>
            <a:schemeClr val="accent2"/>
          </a:solidFill>
          <a:latin typeface="+mj-lt"/>
          <a:ea typeface="+mj-ea"/>
          <a:cs typeface="+mj-cs"/>
        </a:defRPr>
      </a:lvl1pPr>
    </p:titleStyle>
    <p:bodyStyle>
      <a:lvl1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1pPr>
      <a:lvl2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2pPr>
      <a:lvl3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3pPr>
      <a:lvl4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4pPr>
      <a:lvl5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4576" y="750457"/>
            <a:ext cx="9882848"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54576" y="2196091"/>
            <a:ext cx="9882848" cy="35238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21430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13"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ctr" defTabSz="548640" rtl="0" eaLnBrk="1" latinLnBrk="0" hangingPunct="1">
        <a:spcBef>
          <a:spcPct val="0"/>
        </a:spcBef>
        <a:buNone/>
        <a:defRPr sz="5280" b="1" kern="1200">
          <a:solidFill>
            <a:schemeClr val="accent2"/>
          </a:solidFill>
          <a:latin typeface="+mj-lt"/>
          <a:ea typeface="+mj-ea"/>
          <a:cs typeface="+mj-cs"/>
        </a:defRPr>
      </a:lvl1pPr>
    </p:titleStyle>
    <p:bodyStyle>
      <a:lvl1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1pPr>
      <a:lvl2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2pPr>
      <a:lvl3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3pPr>
      <a:lvl4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4pPr>
      <a:lvl5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1065255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592" imgH="595" progId="TCLayout.ActiveDocument.1">
                  <p:embed/>
                </p:oleObj>
              </mc:Choice>
              <mc:Fallback>
                <p:oleObj name="think-cell Slide" r:id="rId17" imgW="592" imgH="595" progId="TCLayout.ActiveDocument.1">
                  <p:embed/>
                  <p:pic>
                    <p:nvPicPr>
                      <p:cNvPr id="2" name="Object 1"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 name="Google Shape;10;p1"/>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accent2"/>
              </a:buClr>
              <a:buSzPts val="5280"/>
              <a:buFont typeface="Century Gothic"/>
              <a:buNone/>
              <a:defRPr sz="5280" b="1" i="0" u="none" strike="noStrike" cap="none">
                <a:solidFill>
                  <a:schemeClr val="accen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30000"/>
              </a:lnSpc>
              <a:spcBef>
                <a:spcPts val="360"/>
              </a:spcBef>
              <a:spcAft>
                <a:spcPts val="0"/>
              </a:spcAft>
              <a:buClr>
                <a:schemeClr val="dk1"/>
              </a:buClr>
              <a:buSzPts val="1800"/>
              <a:buFont typeface="Avenir"/>
              <a:buNone/>
              <a:defRPr sz="1800" b="0" i="0" u="none" strike="noStrike" cap="none">
                <a:solidFill>
                  <a:schemeClr val="dk1"/>
                </a:solidFill>
                <a:latin typeface="Avenir"/>
                <a:ea typeface="Avenir"/>
                <a:cs typeface="Avenir"/>
                <a:sym typeface="Avenir"/>
              </a:defRPr>
            </a:lvl1pPr>
            <a:lvl2pPr marL="914400" marR="0" lvl="1" indent="-228600" algn="ctr" rtl="0">
              <a:lnSpc>
                <a:spcPct val="130000"/>
              </a:lnSpc>
              <a:spcBef>
                <a:spcPts val="360"/>
              </a:spcBef>
              <a:spcAft>
                <a:spcPts val="0"/>
              </a:spcAft>
              <a:buClr>
                <a:schemeClr val="dk1"/>
              </a:buClr>
              <a:buSzPts val="1800"/>
              <a:buFont typeface="Avenir"/>
              <a:buNone/>
              <a:defRPr sz="1800" b="0" i="0" u="none" strike="noStrike" cap="none">
                <a:solidFill>
                  <a:schemeClr val="dk1"/>
                </a:solidFill>
                <a:latin typeface="Avenir"/>
                <a:ea typeface="Avenir"/>
                <a:cs typeface="Avenir"/>
                <a:sym typeface="Avenir"/>
              </a:defRPr>
            </a:lvl2pPr>
            <a:lvl3pPr marL="1371600" marR="0" lvl="2" indent="-228600" algn="ctr" rtl="0">
              <a:lnSpc>
                <a:spcPct val="130000"/>
              </a:lnSpc>
              <a:spcBef>
                <a:spcPts val="360"/>
              </a:spcBef>
              <a:spcAft>
                <a:spcPts val="0"/>
              </a:spcAft>
              <a:buClr>
                <a:schemeClr val="dk1"/>
              </a:buClr>
              <a:buSzPts val="1800"/>
              <a:buFont typeface="Avenir"/>
              <a:buNone/>
              <a:defRPr sz="1800" b="0" i="0" u="none" strike="noStrike" cap="none">
                <a:solidFill>
                  <a:schemeClr val="dk1"/>
                </a:solidFill>
                <a:latin typeface="Avenir"/>
                <a:ea typeface="Avenir"/>
                <a:cs typeface="Avenir"/>
                <a:sym typeface="Avenir"/>
              </a:defRPr>
            </a:lvl3pPr>
            <a:lvl4pPr marL="1828800" marR="0" lvl="3" indent="-228600" algn="ctr" rtl="0">
              <a:lnSpc>
                <a:spcPct val="130000"/>
              </a:lnSpc>
              <a:spcBef>
                <a:spcPts val="360"/>
              </a:spcBef>
              <a:spcAft>
                <a:spcPts val="0"/>
              </a:spcAft>
              <a:buClr>
                <a:schemeClr val="dk1"/>
              </a:buClr>
              <a:buSzPts val="1800"/>
              <a:buFont typeface="Avenir"/>
              <a:buNone/>
              <a:defRPr sz="1800" b="0" i="0" u="none" strike="noStrike" cap="none">
                <a:solidFill>
                  <a:schemeClr val="dk1"/>
                </a:solidFill>
                <a:latin typeface="Avenir"/>
                <a:ea typeface="Avenir"/>
                <a:cs typeface="Avenir"/>
                <a:sym typeface="Avenir"/>
              </a:defRPr>
            </a:lvl4pPr>
            <a:lvl5pPr marL="2286000" marR="0" lvl="4" indent="-228600" algn="ctr" rtl="0">
              <a:lnSpc>
                <a:spcPct val="130000"/>
              </a:lnSpc>
              <a:spcBef>
                <a:spcPts val="360"/>
              </a:spcBef>
              <a:spcAft>
                <a:spcPts val="0"/>
              </a:spcAft>
              <a:buClr>
                <a:schemeClr val="dk1"/>
              </a:buClr>
              <a:buSzPts val="1800"/>
              <a:buFont typeface="Avenir"/>
              <a:buNone/>
              <a:defRPr sz="1800" b="0" i="0" u="none" strike="noStrike" cap="none">
                <a:solidFill>
                  <a:schemeClr val="dk1"/>
                </a:solidFill>
                <a:latin typeface="Avenir"/>
                <a:ea typeface="Avenir"/>
                <a:cs typeface="Avenir"/>
                <a:sym typeface="Avenir"/>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315252146"/>
      </p:ext>
    </p:extLst>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 id="214748369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2"/>
            </p:custDataLst>
            <p:extLst>
              <p:ext uri="{D42A27DB-BD31-4B8C-83A1-F6EECF244321}">
                <p14:modId xmlns:p14="http://schemas.microsoft.com/office/powerpoint/2010/main" val="1065255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592" imgH="595" progId="TCLayout.ActiveDocument.1">
                  <p:embed/>
                </p:oleObj>
              </mc:Choice>
              <mc:Fallback>
                <p:oleObj name="think-cell Slide" r:id="rId33" imgW="592" imgH="595" progId="TCLayout.ActiveDocument.1">
                  <p:embed/>
                  <p:pic>
                    <p:nvPicPr>
                      <p:cNvPr id="2" name="Object 1"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0" name="Google Shape;10;p1"/>
          <p:cNvSpPr txBox="1">
            <a:spLocks noGrp="1"/>
          </p:cNvSpPr>
          <p:nvPr>
            <p:ph type="title"/>
          </p:nvPr>
        </p:nvSpPr>
        <p:spPr>
          <a:xfrm>
            <a:off x="1154576" y="750457"/>
            <a:ext cx="9882848"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accent2"/>
              </a:buClr>
              <a:buSzPts val="5280"/>
              <a:buFont typeface="Century Gothic"/>
              <a:buNone/>
              <a:defRPr sz="5280" b="1" i="0" u="none" strike="noStrike" cap="none">
                <a:solidFill>
                  <a:schemeClr val="accen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154576" y="2196091"/>
            <a:ext cx="9882848" cy="352381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30000"/>
              </a:lnSpc>
              <a:spcBef>
                <a:spcPts val="360"/>
              </a:spcBef>
              <a:spcAft>
                <a:spcPts val="0"/>
              </a:spcAft>
              <a:buClr>
                <a:schemeClr val="dk1"/>
              </a:buClr>
              <a:buSzPts val="1800"/>
              <a:buFont typeface="Avenir"/>
              <a:buNone/>
              <a:defRPr sz="1800" b="0" i="0" u="none" strike="noStrike" cap="none">
                <a:solidFill>
                  <a:schemeClr val="dk1"/>
                </a:solidFill>
                <a:latin typeface="Avenir"/>
                <a:ea typeface="Avenir"/>
                <a:cs typeface="Avenir"/>
                <a:sym typeface="Avenir"/>
              </a:defRPr>
            </a:lvl1pPr>
            <a:lvl2pPr marL="914400" marR="0" lvl="1" indent="-228600" algn="ctr" rtl="0">
              <a:lnSpc>
                <a:spcPct val="130000"/>
              </a:lnSpc>
              <a:spcBef>
                <a:spcPts val="360"/>
              </a:spcBef>
              <a:spcAft>
                <a:spcPts val="0"/>
              </a:spcAft>
              <a:buClr>
                <a:schemeClr val="dk1"/>
              </a:buClr>
              <a:buSzPts val="1800"/>
              <a:buFont typeface="Avenir"/>
              <a:buNone/>
              <a:defRPr sz="1800" b="0" i="0" u="none" strike="noStrike" cap="none">
                <a:solidFill>
                  <a:schemeClr val="dk1"/>
                </a:solidFill>
                <a:latin typeface="Avenir"/>
                <a:ea typeface="Avenir"/>
                <a:cs typeface="Avenir"/>
                <a:sym typeface="Avenir"/>
              </a:defRPr>
            </a:lvl2pPr>
            <a:lvl3pPr marL="1371600" marR="0" lvl="2" indent="-228600" algn="ctr" rtl="0">
              <a:lnSpc>
                <a:spcPct val="130000"/>
              </a:lnSpc>
              <a:spcBef>
                <a:spcPts val="360"/>
              </a:spcBef>
              <a:spcAft>
                <a:spcPts val="0"/>
              </a:spcAft>
              <a:buClr>
                <a:schemeClr val="dk1"/>
              </a:buClr>
              <a:buSzPts val="1800"/>
              <a:buFont typeface="Avenir"/>
              <a:buNone/>
              <a:defRPr sz="1800" b="0" i="0" u="none" strike="noStrike" cap="none">
                <a:solidFill>
                  <a:schemeClr val="dk1"/>
                </a:solidFill>
                <a:latin typeface="Avenir"/>
                <a:ea typeface="Avenir"/>
                <a:cs typeface="Avenir"/>
                <a:sym typeface="Avenir"/>
              </a:defRPr>
            </a:lvl3pPr>
            <a:lvl4pPr marL="1828800" marR="0" lvl="3" indent="-228600" algn="ctr" rtl="0">
              <a:lnSpc>
                <a:spcPct val="130000"/>
              </a:lnSpc>
              <a:spcBef>
                <a:spcPts val="360"/>
              </a:spcBef>
              <a:spcAft>
                <a:spcPts val="0"/>
              </a:spcAft>
              <a:buClr>
                <a:schemeClr val="dk1"/>
              </a:buClr>
              <a:buSzPts val="1800"/>
              <a:buFont typeface="Avenir"/>
              <a:buNone/>
              <a:defRPr sz="1800" b="0" i="0" u="none" strike="noStrike" cap="none">
                <a:solidFill>
                  <a:schemeClr val="dk1"/>
                </a:solidFill>
                <a:latin typeface="Avenir"/>
                <a:ea typeface="Avenir"/>
                <a:cs typeface="Avenir"/>
                <a:sym typeface="Avenir"/>
              </a:defRPr>
            </a:lvl4pPr>
            <a:lvl5pPr marL="2286000" marR="0" lvl="4" indent="-228600" algn="ctr" rtl="0">
              <a:lnSpc>
                <a:spcPct val="130000"/>
              </a:lnSpc>
              <a:spcBef>
                <a:spcPts val="360"/>
              </a:spcBef>
              <a:spcAft>
                <a:spcPts val="0"/>
              </a:spcAft>
              <a:buClr>
                <a:schemeClr val="dk1"/>
              </a:buClr>
              <a:buSzPts val="1800"/>
              <a:buFont typeface="Avenir"/>
              <a:buNone/>
              <a:defRPr sz="1800" b="0" i="0" u="none" strike="noStrike" cap="none">
                <a:solidFill>
                  <a:schemeClr val="dk1"/>
                </a:solidFill>
                <a:latin typeface="Avenir"/>
                <a:ea typeface="Avenir"/>
                <a:cs typeface="Avenir"/>
                <a:sym typeface="Avenir"/>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985813546"/>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4576" y="750457"/>
            <a:ext cx="9882848"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54576" y="2196091"/>
            <a:ext cx="9882848" cy="35238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4655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Lst>
  <p:txStyles>
    <p:titleStyle>
      <a:lvl1pPr algn="ctr" defTabSz="548640" rtl="0" eaLnBrk="1" latinLnBrk="0" hangingPunct="1">
        <a:spcBef>
          <a:spcPct val="0"/>
        </a:spcBef>
        <a:buNone/>
        <a:defRPr sz="5280" b="1" kern="1200">
          <a:solidFill>
            <a:schemeClr val="accent2"/>
          </a:solidFill>
          <a:latin typeface="+mj-lt"/>
          <a:ea typeface="+mj-ea"/>
          <a:cs typeface="+mj-cs"/>
        </a:defRPr>
      </a:lvl1pPr>
    </p:titleStyle>
    <p:bodyStyle>
      <a:lvl1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1pPr>
      <a:lvl2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2pPr>
      <a:lvl3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3pPr>
      <a:lvl4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4pPr>
      <a:lvl5pPr marL="0" indent="0" algn="ctr" defTabSz="548640" rtl="0" eaLnBrk="1" latinLnBrk="0" hangingPunct="1">
        <a:lnSpc>
          <a:spcPct val="130000"/>
        </a:lnSpc>
        <a:spcBef>
          <a:spcPct val="20000"/>
        </a:spcBef>
        <a:buFontTx/>
        <a:buNone/>
        <a:defRPr sz="1800" b="0" i="0" kern="1200">
          <a:solidFill>
            <a:schemeClr val="tx1"/>
          </a:solidFill>
          <a:latin typeface="Avenir Book"/>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2.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2.sv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2.sv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36.sv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2.sv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37">
            <a:extLst>
              <a:ext uri="{FF2B5EF4-FFF2-40B4-BE49-F238E27FC236}">
                <a16:creationId xmlns:a16="http://schemas.microsoft.com/office/drawing/2014/main" id="{DFEC830F-F9B1-473E-8DE9-BA5BCAA9DE95}"/>
              </a:ext>
            </a:extLst>
          </p:cNvPr>
          <p:cNvSpPr txBox="1">
            <a:spLocks/>
          </p:cNvSpPr>
          <p:nvPr/>
        </p:nvSpPr>
        <p:spPr>
          <a:xfrm>
            <a:off x="1153126" y="3413005"/>
            <a:ext cx="10155242" cy="1182254"/>
          </a:xfrm>
          <a:prstGeom prst="rect">
            <a:avLst/>
          </a:prstGeom>
          <a:noFill/>
          <a:ln>
            <a:noFill/>
          </a:ln>
        </p:spPr>
        <p:txBody>
          <a:bodyPr lIns="109710" tIns="54840" rIns="109710" bIns="54840" anchor="t" anchorCtr="0">
            <a:noAutofit/>
          </a:bodyPr>
          <a:lstStyle>
            <a:defPPr marR="0" lvl="0" algn="l" rtl="0">
              <a:lnSpc>
                <a:spcPct val="100000"/>
              </a:lnSpc>
              <a:spcBef>
                <a:spcPts val="0"/>
              </a:spcBef>
              <a:spcAft>
                <a:spcPts val="0"/>
              </a:spcAft>
            </a:defPPr>
            <a:lvl1pPr marL="0" marR="0" lvl="0" indent="0" algn="r" rtl="0">
              <a:lnSpc>
                <a:spcPct val="130000"/>
              </a:lnSpc>
              <a:spcBef>
                <a:spcPts val="0"/>
              </a:spcBef>
              <a:spcAft>
                <a:spcPts val="0"/>
              </a:spcAft>
              <a:buClr>
                <a:schemeClr val="lt1"/>
              </a:buClr>
              <a:buFont typeface="Century Gothic"/>
              <a:buNone/>
              <a:defRPr sz="1500" b="0" i="0" u="none" strike="noStrike" cap="none">
                <a:solidFill>
                  <a:schemeClr val="lt1"/>
                </a:solidFill>
                <a:latin typeface="Century Gothic"/>
                <a:ea typeface="Century Gothic"/>
                <a:cs typeface="Century Gothic"/>
                <a:sym typeface="Century Gothic"/>
              </a:defRPr>
            </a:lvl1pPr>
            <a:lvl2pPr marL="0" marR="0" lvl="1" indent="0" algn="r" rtl="0">
              <a:lnSpc>
                <a:spcPct val="130000"/>
              </a:lnSpc>
              <a:spcBef>
                <a:spcPts val="0"/>
              </a:spcBef>
              <a:spcAft>
                <a:spcPts val="0"/>
              </a:spcAft>
              <a:buClr>
                <a:schemeClr val="lt1"/>
              </a:buClr>
              <a:buFont typeface="Century Gothic"/>
              <a:buNone/>
              <a:defRPr sz="1500" b="0" i="0" u="none" strike="noStrike" cap="none">
                <a:solidFill>
                  <a:schemeClr val="lt1"/>
                </a:solidFill>
                <a:latin typeface="Century Gothic"/>
                <a:ea typeface="Century Gothic"/>
                <a:cs typeface="Century Gothic"/>
                <a:sym typeface="Century Gothic"/>
              </a:defRPr>
            </a:lvl2pPr>
            <a:lvl3pPr marL="0" marR="0" lvl="2" indent="0" algn="r" rtl="0">
              <a:lnSpc>
                <a:spcPct val="130000"/>
              </a:lnSpc>
              <a:spcBef>
                <a:spcPts val="0"/>
              </a:spcBef>
              <a:spcAft>
                <a:spcPts val="0"/>
              </a:spcAft>
              <a:buClr>
                <a:schemeClr val="lt1"/>
              </a:buClr>
              <a:buFont typeface="Century Gothic"/>
              <a:buNone/>
              <a:defRPr sz="1500" b="0" i="0" u="none" strike="noStrike" cap="none">
                <a:solidFill>
                  <a:schemeClr val="lt1"/>
                </a:solidFill>
                <a:latin typeface="Century Gothic"/>
                <a:ea typeface="Century Gothic"/>
                <a:cs typeface="Century Gothic"/>
                <a:sym typeface="Century Gothic"/>
              </a:defRPr>
            </a:lvl3pPr>
            <a:lvl4pPr marL="0" marR="0" lvl="3" indent="0" algn="r" rtl="0">
              <a:lnSpc>
                <a:spcPct val="130000"/>
              </a:lnSpc>
              <a:spcBef>
                <a:spcPts val="0"/>
              </a:spcBef>
              <a:spcAft>
                <a:spcPts val="0"/>
              </a:spcAft>
              <a:buClr>
                <a:schemeClr val="lt1"/>
              </a:buClr>
              <a:buFont typeface="Century Gothic"/>
              <a:buNone/>
              <a:defRPr sz="1500" b="0" i="0" u="none" strike="noStrike" cap="none">
                <a:solidFill>
                  <a:schemeClr val="lt1"/>
                </a:solidFill>
                <a:latin typeface="Century Gothic"/>
                <a:ea typeface="Century Gothic"/>
                <a:cs typeface="Century Gothic"/>
                <a:sym typeface="Century Gothic"/>
              </a:defRPr>
            </a:lvl4pPr>
            <a:lvl5pPr marL="0" marR="0" lvl="4" indent="0" algn="r" rtl="0">
              <a:lnSpc>
                <a:spcPct val="130000"/>
              </a:lnSpc>
              <a:spcBef>
                <a:spcPts val="0"/>
              </a:spcBef>
              <a:spcAft>
                <a:spcPts val="0"/>
              </a:spcAft>
              <a:buClr>
                <a:schemeClr val="lt1"/>
              </a:buClr>
              <a:buFont typeface="Century Gothic"/>
              <a:buNone/>
              <a:defRPr sz="1500" b="0" i="0" u="none" strike="noStrike" cap="none">
                <a:solidFill>
                  <a:schemeClr val="lt1"/>
                </a:solidFill>
                <a:latin typeface="Century Gothic"/>
                <a:ea typeface="Century Gothic"/>
                <a:cs typeface="Century Gothic"/>
                <a:sym typeface="Century Gothic"/>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pPr algn="ctr">
              <a:buClr>
                <a:schemeClr val="lt2"/>
              </a:buClr>
              <a:buSzPct val="25000"/>
            </a:pPr>
            <a:r>
              <a:rPr lang="en-US" sz="6200" b="1">
                <a:solidFill>
                  <a:schemeClr val="bg1"/>
                </a:solidFill>
                <a:ea typeface="+mn-ea"/>
                <a:cs typeface="+mn-cs"/>
              </a:rPr>
              <a:t>Final Evaluation Summary</a:t>
            </a:r>
            <a:endParaRPr lang="en-US" sz="6200" b="1">
              <a:solidFill>
                <a:schemeClr val="bg1"/>
              </a:solidFill>
              <a:latin typeface="Century Gothic" panose="020B0502020202020204" pitchFamily="34" charset="0"/>
              <a:ea typeface="+mn-ea"/>
              <a:cs typeface="+mn-cs"/>
            </a:endParaRPr>
          </a:p>
        </p:txBody>
      </p:sp>
      <p:pic>
        <p:nvPicPr>
          <p:cNvPr id="2" name="Picture 2" descr="A picture containing text&#10;&#10;Description automatically generated">
            <a:extLst>
              <a:ext uri="{FF2B5EF4-FFF2-40B4-BE49-F238E27FC236}">
                <a16:creationId xmlns:a16="http://schemas.microsoft.com/office/drawing/2014/main" id="{3581D80F-A047-4910-BA77-35BD5E89C158}"/>
              </a:ext>
            </a:extLst>
          </p:cNvPr>
          <p:cNvPicPr>
            <a:picLocks noChangeAspect="1"/>
          </p:cNvPicPr>
          <p:nvPr/>
        </p:nvPicPr>
        <p:blipFill rotWithShape="1">
          <a:blip r:embed="rId3"/>
          <a:srcRect l="-1017" t="-3448" r="678" b="37931"/>
          <a:stretch/>
        </p:blipFill>
        <p:spPr>
          <a:xfrm>
            <a:off x="3228277" y="1182696"/>
            <a:ext cx="6004940" cy="1913770"/>
          </a:xfrm>
          <a:prstGeom prst="rect">
            <a:avLst/>
          </a:prstGeom>
        </p:spPr>
      </p:pic>
      <p:sp>
        <p:nvSpPr>
          <p:cNvPr id="5" name="Rectangle 4">
            <a:extLst>
              <a:ext uri="{FF2B5EF4-FFF2-40B4-BE49-F238E27FC236}">
                <a16:creationId xmlns:a16="http://schemas.microsoft.com/office/drawing/2014/main" id="{7FE664CC-99B0-4C65-9380-53FA2F0D6819}"/>
              </a:ext>
            </a:extLst>
          </p:cNvPr>
          <p:cNvSpPr/>
          <p:nvPr/>
        </p:nvSpPr>
        <p:spPr>
          <a:xfrm>
            <a:off x="-165290" y="5407543"/>
            <a:ext cx="12792075" cy="1438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A picture containing text&#10;&#10;Description automatically generated">
            <a:extLst>
              <a:ext uri="{FF2B5EF4-FFF2-40B4-BE49-F238E27FC236}">
                <a16:creationId xmlns:a16="http://schemas.microsoft.com/office/drawing/2014/main" id="{4283E8EF-2876-49A8-A4D6-A815EC07A0DB}"/>
              </a:ext>
            </a:extLst>
          </p:cNvPr>
          <p:cNvPicPr>
            <a:picLocks noChangeAspect="1"/>
          </p:cNvPicPr>
          <p:nvPr/>
        </p:nvPicPr>
        <p:blipFill rotWithShape="1">
          <a:blip r:embed="rId3"/>
          <a:srcRect t="66207" r="-339" b="690"/>
          <a:stretch/>
        </p:blipFill>
        <p:spPr>
          <a:xfrm>
            <a:off x="1578122" y="5260105"/>
            <a:ext cx="9035756" cy="1438674"/>
          </a:xfrm>
          <a:prstGeom prst="rect">
            <a:avLst/>
          </a:prstGeom>
        </p:spPr>
      </p:pic>
    </p:spTree>
    <p:extLst>
      <p:ext uri="{BB962C8B-B14F-4D97-AF65-F5344CB8AC3E}">
        <p14:creationId xmlns:p14="http://schemas.microsoft.com/office/powerpoint/2010/main" val="7616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55822"/>
            <a:ext cx="9882848" cy="1143000"/>
          </a:xfrm>
        </p:spPr>
        <p:txBody>
          <a:bodyPr/>
          <a:lstStyle/>
          <a:p>
            <a:r>
              <a:rPr lang="en-US"/>
              <a:t>What UK Youth delivered</a:t>
            </a:r>
            <a:endParaRPr lang="en-GB"/>
          </a:p>
        </p:txBody>
      </p:sp>
      <p:graphicFrame>
        <p:nvGraphicFramePr>
          <p:cNvPr id="4" name="Diagram 3">
            <a:extLst>
              <a:ext uri="{FF2B5EF4-FFF2-40B4-BE49-F238E27FC236}">
                <a16:creationId xmlns:a16="http://schemas.microsoft.com/office/drawing/2014/main" id="{45F2A3B1-30CA-FCDD-CFD3-1E69EDFFBC32}"/>
              </a:ext>
            </a:extLst>
          </p:cNvPr>
          <p:cNvGraphicFramePr/>
          <p:nvPr>
            <p:extLst>
              <p:ext uri="{D42A27DB-BD31-4B8C-83A1-F6EECF244321}">
                <p14:modId xmlns:p14="http://schemas.microsoft.com/office/powerpoint/2010/main" val="2555898649"/>
              </p:ext>
            </p:extLst>
          </p:nvPr>
        </p:nvGraphicFramePr>
        <p:xfrm>
          <a:off x="1593288" y="1318713"/>
          <a:ext cx="9005424" cy="4639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763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55822"/>
            <a:ext cx="9882848" cy="1143000"/>
          </a:xfrm>
        </p:spPr>
        <p:txBody>
          <a:bodyPr/>
          <a:lstStyle/>
          <a:p>
            <a:r>
              <a:rPr lang="en-US"/>
              <a:t>Support by strand</a:t>
            </a:r>
            <a:endParaRPr lang="en-GB"/>
          </a:p>
        </p:txBody>
      </p:sp>
      <p:pic>
        <p:nvPicPr>
          <p:cNvPr id="15" name="Picture 14">
            <a:extLst>
              <a:ext uri="{FF2B5EF4-FFF2-40B4-BE49-F238E27FC236}">
                <a16:creationId xmlns:a16="http://schemas.microsoft.com/office/drawing/2014/main" id="{32D85D14-2D20-7437-9813-83DFC6885479}"/>
              </a:ext>
            </a:extLst>
          </p:cNvPr>
          <p:cNvPicPr>
            <a:picLocks noChangeAspect="1"/>
          </p:cNvPicPr>
          <p:nvPr/>
        </p:nvPicPr>
        <p:blipFill>
          <a:blip r:embed="rId3"/>
          <a:stretch>
            <a:fillRect/>
          </a:stretch>
        </p:blipFill>
        <p:spPr>
          <a:xfrm>
            <a:off x="1053168" y="2132306"/>
            <a:ext cx="10085663" cy="2934763"/>
          </a:xfrm>
          <a:prstGeom prst="rect">
            <a:avLst/>
          </a:prstGeom>
        </p:spPr>
      </p:pic>
    </p:spTree>
    <p:extLst>
      <p:ext uri="{BB962C8B-B14F-4D97-AF65-F5344CB8AC3E}">
        <p14:creationId xmlns:p14="http://schemas.microsoft.com/office/powerpoint/2010/main" val="45929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221067"/>
            <a:ext cx="9882848" cy="1143000"/>
          </a:xfrm>
        </p:spPr>
        <p:txBody>
          <a:bodyPr>
            <a:normAutofit/>
          </a:bodyPr>
          <a:lstStyle/>
          <a:p>
            <a:r>
              <a:rPr lang="en-US"/>
              <a:t>Social action projects</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087199" y="1599325"/>
            <a:ext cx="9882848" cy="1351693"/>
          </a:xfrm>
        </p:spPr>
        <p:txBody>
          <a:bodyPr/>
          <a:lstStyle/>
          <a:p>
            <a:pPr marL="0" indent="0">
              <a:lnSpc>
                <a:spcPct val="107000"/>
              </a:lnSpc>
              <a:spcAft>
                <a:spcPts val="800"/>
              </a:spcAft>
              <a:buNone/>
            </a:pPr>
            <a:r>
              <a:rPr lang="en-GB" dirty="0">
                <a:effectLst/>
                <a:latin typeface="Avenir Book" panose="02000503020000020003" pitchFamily="2" charset="0"/>
                <a:ea typeface="Calibri" panose="020F0502020204030204" pitchFamily="34" charset="0"/>
                <a:cs typeface="Arial" panose="020B0604020202020204" pitchFamily="34" charset="0"/>
              </a:rPr>
              <a:t>There has been a huge variety of themes for the social action projects. The most common themes were violence against young women and girls, body image and environmental concerns.</a:t>
            </a:r>
          </a:p>
          <a:p>
            <a:pPr marL="0" indent="0">
              <a:lnSpc>
                <a:spcPct val="107000"/>
              </a:lnSpc>
              <a:spcAft>
                <a:spcPts val="800"/>
              </a:spcAft>
              <a:buNone/>
            </a:pPr>
            <a:r>
              <a:rPr lang="en-GB" dirty="0">
                <a:latin typeface="Avenir Book" panose="02000503020000020003" pitchFamily="2" charset="0"/>
                <a:ea typeface="Calibri" panose="020F0502020204030204" pitchFamily="34" charset="0"/>
                <a:cs typeface="Arial" panose="020B0604020202020204" pitchFamily="34" charset="0"/>
              </a:rPr>
              <a:t>Some examples of social action projects:</a:t>
            </a:r>
            <a:endParaRPr lang="en-GB" dirty="0">
              <a:effectLst/>
              <a:latin typeface="Avenir Book" panose="02000503020000020003" pitchFamily="2" charset="0"/>
              <a:ea typeface="Calibri" panose="020F050202020403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4B85C12C-C5AA-C840-5F21-5E132719D76A}"/>
              </a:ext>
            </a:extLst>
          </p:cNvPr>
          <p:cNvGraphicFramePr/>
          <p:nvPr>
            <p:extLst>
              <p:ext uri="{D42A27DB-BD31-4B8C-83A1-F6EECF244321}">
                <p14:modId xmlns:p14="http://schemas.microsoft.com/office/powerpoint/2010/main" val="4255255236"/>
              </p:ext>
            </p:extLst>
          </p:nvPr>
        </p:nvGraphicFramePr>
        <p:xfrm>
          <a:off x="928255" y="2812473"/>
          <a:ext cx="10792690" cy="3685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12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1D54-539D-EBE9-F8E7-DC966EE12E03}"/>
              </a:ext>
            </a:extLst>
          </p:cNvPr>
          <p:cNvSpPr>
            <a:spLocks noGrp="1"/>
          </p:cNvSpPr>
          <p:nvPr>
            <p:ph type="title"/>
          </p:nvPr>
        </p:nvSpPr>
        <p:spPr>
          <a:xfrm>
            <a:off x="1154576" y="2503125"/>
            <a:ext cx="9882848" cy="2210389"/>
          </a:xfrm>
        </p:spPr>
        <p:txBody>
          <a:bodyPr>
            <a:normAutofit/>
          </a:bodyPr>
          <a:lstStyle/>
          <a:p>
            <a:r>
              <a:rPr lang="en-US"/>
              <a:t>Evaluating </a:t>
            </a:r>
            <a:r>
              <a:rPr lang="en-US" err="1"/>
              <a:t>EmpowHER</a:t>
            </a:r>
            <a:r>
              <a:rPr lang="en-US"/>
              <a:t> Legacy</a:t>
            </a:r>
            <a:endParaRPr lang="en-GB"/>
          </a:p>
        </p:txBody>
      </p:sp>
    </p:spTree>
    <p:extLst>
      <p:ext uri="{BB962C8B-B14F-4D97-AF65-F5344CB8AC3E}">
        <p14:creationId xmlns:p14="http://schemas.microsoft.com/office/powerpoint/2010/main" val="6939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129190"/>
            <a:ext cx="9882848" cy="1143000"/>
          </a:xfrm>
        </p:spPr>
        <p:txBody>
          <a:bodyPr/>
          <a:lstStyle/>
          <a:p>
            <a:r>
              <a:rPr lang="en-US"/>
              <a:t>Our approach to evaluation</a:t>
            </a:r>
            <a:endParaRPr lang="en-GB"/>
          </a:p>
        </p:txBody>
      </p:sp>
      <p:sp>
        <p:nvSpPr>
          <p:cNvPr id="7" name="Rectangle 2">
            <a:extLst>
              <a:ext uri="{FF2B5EF4-FFF2-40B4-BE49-F238E27FC236}">
                <a16:creationId xmlns:a16="http://schemas.microsoft.com/office/drawing/2014/main" id="{62F101B3-4DC9-D1D9-B7D6-F03AA67778F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Diagram 8">
            <a:extLst>
              <a:ext uri="{FF2B5EF4-FFF2-40B4-BE49-F238E27FC236}">
                <a16:creationId xmlns:a16="http://schemas.microsoft.com/office/drawing/2014/main" id="{8CF9B414-A0C8-4097-08B6-6DDDEEA15F4D}"/>
              </a:ext>
            </a:extLst>
          </p:cNvPr>
          <p:cNvGraphicFramePr/>
          <p:nvPr>
            <p:extLst>
              <p:ext uri="{D42A27DB-BD31-4B8C-83A1-F6EECF244321}">
                <p14:modId xmlns:p14="http://schemas.microsoft.com/office/powerpoint/2010/main" val="1255740282"/>
              </p:ext>
            </p:extLst>
          </p:nvPr>
        </p:nvGraphicFramePr>
        <p:xfrm>
          <a:off x="3015916" y="1401380"/>
          <a:ext cx="6368716" cy="420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3">
            <a:extLst>
              <a:ext uri="{FF2B5EF4-FFF2-40B4-BE49-F238E27FC236}">
                <a16:creationId xmlns:a16="http://schemas.microsoft.com/office/drawing/2014/main" id="{8F7DB722-B517-AC6B-7C87-4FC23E0DC2E0}"/>
              </a:ext>
            </a:extLst>
          </p:cNvPr>
          <p:cNvSpPr>
            <a:spLocks noChangeArrowheads="1"/>
          </p:cNvSpPr>
          <p:nvPr/>
        </p:nvSpPr>
        <p:spPr bwMode="auto">
          <a:xfrm>
            <a:off x="0" y="367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52331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106026"/>
            <a:ext cx="9882848" cy="1143000"/>
          </a:xfrm>
        </p:spPr>
        <p:txBody>
          <a:bodyPr/>
          <a:lstStyle/>
          <a:p>
            <a:r>
              <a:rPr lang="en-US"/>
              <a:t>Learning questions</a:t>
            </a:r>
            <a:endParaRPr lang="en-GB"/>
          </a:p>
        </p:txBody>
      </p:sp>
      <p:sp>
        <p:nvSpPr>
          <p:cNvPr id="2" name="Rectangle: Rounded Corners 1">
            <a:extLst>
              <a:ext uri="{FF2B5EF4-FFF2-40B4-BE49-F238E27FC236}">
                <a16:creationId xmlns:a16="http://schemas.microsoft.com/office/drawing/2014/main" id="{AF8F7F26-BABC-A164-3CCE-7A8D024A897A}"/>
              </a:ext>
            </a:extLst>
          </p:cNvPr>
          <p:cNvSpPr/>
          <p:nvPr/>
        </p:nvSpPr>
        <p:spPr>
          <a:xfrm>
            <a:off x="1889178" y="1667784"/>
            <a:ext cx="8669736" cy="3522431"/>
          </a:xfrm>
          <a:prstGeom prst="roundRect">
            <a:avLst>
              <a:gd name="adj" fmla="val 9309"/>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107000"/>
              </a:lnSpc>
              <a:spcAft>
                <a:spcPts val="800"/>
              </a:spcAft>
            </a:pPr>
            <a:r>
              <a:rPr lang="en-GB" b="1" dirty="0">
                <a:effectLst/>
                <a:latin typeface="Avenir Book" panose="02000503020000020003" pitchFamily="2" charset="0"/>
              </a:rPr>
              <a:t>1. Now that best practice has been established through previous EmpowHER cohorts, can we effectively scale the programme? </a:t>
            </a:r>
          </a:p>
          <a:p>
            <a:pPr algn="l">
              <a:lnSpc>
                <a:spcPct val="107000"/>
              </a:lnSpc>
              <a:spcAft>
                <a:spcPts val="800"/>
              </a:spcAft>
            </a:pPr>
            <a:r>
              <a:rPr lang="en-GB" b="1" dirty="0">
                <a:effectLst/>
                <a:latin typeface="Avenir Book" panose="02000503020000020003" pitchFamily="2" charset="0"/>
              </a:rPr>
              <a:t>2. What works when investing in organisations to embed and scale sustainable projects?</a:t>
            </a:r>
          </a:p>
          <a:p>
            <a:pPr algn="l">
              <a:lnSpc>
                <a:spcPct val="107000"/>
              </a:lnSpc>
              <a:spcAft>
                <a:spcPts val="800"/>
              </a:spcAft>
            </a:pPr>
            <a:r>
              <a:rPr lang="en-GB" b="1" dirty="0">
                <a:latin typeface="Avenir Book" panose="02000503020000020003" pitchFamily="2" charset="0"/>
              </a:rPr>
              <a:t>3</a:t>
            </a:r>
            <a:r>
              <a:rPr lang="en-GB" b="1" dirty="0">
                <a:effectLst/>
                <a:latin typeface="Avenir Book" panose="02000503020000020003" pitchFamily="2" charset="0"/>
              </a:rPr>
              <a:t>. Does the scaling of EmpowHER lead to other outcomes for the youth sector?</a:t>
            </a:r>
          </a:p>
          <a:p>
            <a:pPr algn="l">
              <a:lnSpc>
                <a:spcPct val="107000"/>
              </a:lnSpc>
              <a:spcAft>
                <a:spcPts val="800"/>
              </a:spcAft>
            </a:pPr>
            <a:r>
              <a:rPr lang="en-GB" b="1" dirty="0">
                <a:effectLst/>
                <a:latin typeface="Avenir Book" panose="02000503020000020003" pitchFamily="2" charset="0"/>
              </a:rPr>
              <a:t>4. Do these additional outcomes enable social action projects to become embedded? How?</a:t>
            </a:r>
            <a:endParaRPr lang="en-US" b="1" dirty="0">
              <a:latin typeface="Avenir Book" panose="02000503020000020003" pitchFamily="2" charset="0"/>
            </a:endParaRPr>
          </a:p>
        </p:txBody>
      </p:sp>
    </p:spTree>
    <p:extLst>
      <p:ext uri="{BB962C8B-B14F-4D97-AF65-F5344CB8AC3E}">
        <p14:creationId xmlns:p14="http://schemas.microsoft.com/office/powerpoint/2010/main" val="54832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178957"/>
            <a:ext cx="9882848" cy="1143000"/>
          </a:xfrm>
        </p:spPr>
        <p:txBody>
          <a:bodyPr/>
          <a:lstStyle/>
          <a:p>
            <a:r>
              <a:rPr lang="en-US"/>
              <a:t>Terms and definitions</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1484696"/>
            <a:ext cx="10097357" cy="3888607"/>
          </a:xfrm>
        </p:spPr>
        <p:txBody>
          <a:bodyPr/>
          <a:lstStyle/>
          <a:p>
            <a:pPr marL="342900" lvl="0" indent="-342900">
              <a:lnSpc>
                <a:spcPct val="107000"/>
              </a:lnSpc>
              <a:spcAft>
                <a:spcPts val="600"/>
              </a:spcAft>
              <a:buFont typeface="Symbol" panose="05050102010706020507" pitchFamily="18" charset="2"/>
              <a:buChar char=""/>
            </a:pPr>
            <a:r>
              <a:rPr lang="en-US" sz="2000" b="1" dirty="0">
                <a:effectLst/>
                <a:latin typeface="Century Gothic" panose="020B0502020202020204" pitchFamily="34" charset="0"/>
                <a:ea typeface="Calibri" panose="020F0502020204030204" pitchFamily="34" charset="0"/>
                <a:cs typeface="Arial" panose="020B0604020202020204" pitchFamily="34" charset="0"/>
              </a:rPr>
              <a:t>Young women and girls (YW&amp;G+)</a:t>
            </a:r>
            <a:r>
              <a:rPr lang="en-US" sz="2000" dirty="0">
                <a:effectLst/>
                <a:latin typeface="Avenir Book" panose="02000503020000020003" pitchFamily="2" charset="0"/>
                <a:ea typeface="Calibri" panose="020F0502020204030204" pitchFamily="34" charset="0"/>
                <a:cs typeface="Arial" panose="020B0604020202020204" pitchFamily="34" charset="0"/>
              </a:rPr>
              <a:t> – We use ‘YW&amp;G+’ to include young people who may not identify as young women or girls</a:t>
            </a:r>
          </a:p>
          <a:p>
            <a:pPr marL="342900" lvl="0" indent="-342900">
              <a:lnSpc>
                <a:spcPct val="107000"/>
              </a:lnSpc>
              <a:spcAft>
                <a:spcPts val="600"/>
              </a:spcAft>
              <a:buFont typeface="Symbol" panose="05050102010706020507" pitchFamily="18" charset="2"/>
              <a:buChar char=""/>
            </a:pPr>
            <a:r>
              <a:rPr lang="en-US" sz="2000" b="1" dirty="0">
                <a:effectLst/>
                <a:latin typeface="Century Gothic" panose="020B0502020202020204" pitchFamily="34" charset="0"/>
                <a:ea typeface="Calibri" panose="020F0502020204030204" pitchFamily="34" charset="0"/>
                <a:cs typeface="Arial" panose="020B0604020202020204" pitchFamily="34" charset="0"/>
              </a:rPr>
              <a:t>Youth-led social action (YSA)</a:t>
            </a:r>
            <a:r>
              <a:rPr lang="en-US" sz="2000" dirty="0">
                <a:effectLst/>
                <a:latin typeface="Avenir Book" panose="02000503020000020003" pitchFamily="2" charset="0"/>
                <a:ea typeface="Calibri" panose="020F0502020204030204" pitchFamily="34" charset="0"/>
                <a:cs typeface="Arial" panose="020B0604020202020204" pitchFamily="34" charset="0"/>
              </a:rPr>
              <a:t> – activities run by young people that make a positive difference to others or the environment</a:t>
            </a:r>
          </a:p>
          <a:p>
            <a:pPr marL="342900" lvl="0" indent="-342900">
              <a:lnSpc>
                <a:spcPct val="107000"/>
              </a:lnSpc>
              <a:spcAft>
                <a:spcPts val="600"/>
              </a:spcAft>
              <a:buFont typeface="Symbol" panose="05050102010706020507" pitchFamily="18" charset="2"/>
              <a:buChar char=""/>
            </a:pPr>
            <a:r>
              <a:rPr lang="en-US" sz="2000" b="1" dirty="0">
                <a:effectLst/>
                <a:latin typeface="Century Gothic" panose="020B0502020202020204" pitchFamily="34" charset="0"/>
                <a:ea typeface="Calibri" panose="020F0502020204030204" pitchFamily="34" charset="0"/>
                <a:cs typeface="Arial" panose="020B0604020202020204" pitchFamily="34" charset="0"/>
              </a:rPr>
              <a:t>Partnership working</a:t>
            </a:r>
            <a:r>
              <a:rPr lang="en-US" sz="2000" dirty="0">
                <a:effectLst/>
                <a:latin typeface="Avenir Book" panose="02000503020000020003" pitchFamily="2" charset="0"/>
                <a:ea typeface="Calibri" panose="020F0502020204030204" pitchFamily="34" charset="0"/>
                <a:cs typeface="Arial" panose="020B0604020202020204" pitchFamily="34" charset="0"/>
              </a:rPr>
              <a:t> – two or more organisations collaborating for a period of time.</a:t>
            </a:r>
            <a:endParaRPr lang="en-GB" sz="2000" dirty="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lnSpc>
                <a:spcPct val="107000"/>
              </a:lnSpc>
              <a:spcAft>
                <a:spcPts val="600"/>
              </a:spcAft>
              <a:buFont typeface="Symbol" panose="05050102010706020507" pitchFamily="18" charset="2"/>
              <a:buChar char=""/>
            </a:pPr>
            <a:r>
              <a:rPr lang="en-US" sz="2000" b="1" dirty="0">
                <a:effectLst/>
                <a:latin typeface="Century Gothic" panose="020B0502020202020204" pitchFamily="34" charset="0"/>
                <a:ea typeface="Calibri" panose="020F0502020204030204" pitchFamily="34" charset="0"/>
                <a:cs typeface="Arial" panose="020B0604020202020204" pitchFamily="34" charset="0"/>
              </a:rPr>
              <a:t>Scale</a:t>
            </a:r>
            <a:r>
              <a:rPr lang="en-US" sz="2000" dirty="0">
                <a:effectLst/>
                <a:latin typeface="Avenir Book" panose="02000503020000020003" pitchFamily="2" charset="0"/>
                <a:ea typeface="Calibri" panose="020F0502020204030204" pitchFamily="34" charset="0"/>
                <a:cs typeface="Arial" panose="020B0604020202020204" pitchFamily="34" charset="0"/>
              </a:rPr>
              <a:t> – the attempt to reach more people, for example through a particular project without significantly reducing impact</a:t>
            </a:r>
          </a:p>
          <a:p>
            <a:pPr marL="342900" lvl="0" indent="-342900">
              <a:lnSpc>
                <a:spcPct val="107000"/>
              </a:lnSpc>
              <a:spcAft>
                <a:spcPts val="600"/>
              </a:spcAft>
              <a:buFont typeface="Symbol" panose="05050102010706020507" pitchFamily="18" charset="2"/>
              <a:buChar char=""/>
            </a:pPr>
            <a:r>
              <a:rPr lang="en-US" sz="2000" b="1" dirty="0">
                <a:effectLst/>
                <a:latin typeface="Century Gothic" panose="020B0502020202020204" pitchFamily="34" charset="0"/>
                <a:ea typeface="Calibri" panose="020F0502020204030204" pitchFamily="34" charset="0"/>
                <a:cs typeface="Arial" panose="020B0604020202020204" pitchFamily="34" charset="0"/>
              </a:rPr>
              <a:t>Embed</a:t>
            </a:r>
            <a:r>
              <a:rPr lang="en-US" sz="2000" dirty="0">
                <a:effectLst/>
                <a:latin typeface="Avenir Book" panose="02000503020000020003" pitchFamily="2" charset="0"/>
                <a:ea typeface="Calibri" panose="020F0502020204030204" pitchFamily="34" charset="0"/>
                <a:cs typeface="Arial" panose="020B0604020202020204" pitchFamily="34" charset="0"/>
              </a:rPr>
              <a:t> – to integrate something (e.g. a delivery model or tool) into an </a:t>
            </a:r>
            <a:r>
              <a:rPr lang="en-US" sz="2000" dirty="0" err="1">
                <a:effectLst/>
                <a:latin typeface="Avenir Book" panose="02000503020000020003" pitchFamily="2" charset="0"/>
                <a:ea typeface="Calibri" panose="020F0502020204030204" pitchFamily="34" charset="0"/>
                <a:cs typeface="Arial" panose="020B0604020202020204" pitchFamily="34" charset="0"/>
              </a:rPr>
              <a:t>organisation’s</a:t>
            </a:r>
            <a:r>
              <a:rPr lang="en-US" sz="2000" dirty="0">
                <a:effectLst/>
                <a:latin typeface="Avenir Book" panose="02000503020000020003" pitchFamily="2" charset="0"/>
                <a:ea typeface="Calibri" panose="020F0502020204030204" pitchFamily="34" charset="0"/>
                <a:cs typeface="Arial" panose="020B0604020202020204" pitchFamily="34" charset="0"/>
              </a:rPr>
              <a:t> or individual’s practice so that it becomes part of ‘business as usual’.</a:t>
            </a:r>
            <a:endParaRPr lang="en-GB" sz="2000" dirty="0">
              <a:effectLst/>
              <a:latin typeface="Avenir Book" panose="02000503020000020003"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6020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04A5BBF-15CC-87C5-4C46-43E9D971ED99}"/>
              </a:ext>
            </a:extLst>
          </p:cNvPr>
          <p:cNvSpPr/>
          <p:nvPr/>
        </p:nvSpPr>
        <p:spPr>
          <a:xfrm>
            <a:off x="1328286" y="1337912"/>
            <a:ext cx="9673389" cy="3484345"/>
          </a:xfrm>
          <a:prstGeom prst="roundRect">
            <a:avLst>
              <a:gd name="adj" fmla="val 9309"/>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107000"/>
              </a:lnSpc>
              <a:spcAft>
                <a:spcPts val="800"/>
              </a:spcAft>
            </a:pPr>
            <a:r>
              <a:rPr lang="en-GB" sz="2800" b="1">
                <a:latin typeface="Avenir Book" panose="02000503020000020003" pitchFamily="2" charset="0"/>
              </a:rPr>
              <a:t>Learning question 1: </a:t>
            </a:r>
            <a:r>
              <a:rPr lang="en-GB" sz="2800">
                <a:effectLst/>
                <a:latin typeface="Avenir Book" panose="02000503020000020003" pitchFamily="2" charset="0"/>
              </a:rPr>
              <a:t>Now that best practice has been established through previous </a:t>
            </a:r>
            <a:r>
              <a:rPr lang="en-GB" sz="2800" err="1">
                <a:effectLst/>
                <a:latin typeface="Avenir Book" panose="02000503020000020003" pitchFamily="2" charset="0"/>
              </a:rPr>
              <a:t>EmpowHER</a:t>
            </a:r>
            <a:r>
              <a:rPr lang="en-GB" sz="2800">
                <a:effectLst/>
                <a:latin typeface="Avenir Book" panose="02000503020000020003" pitchFamily="2" charset="0"/>
              </a:rPr>
              <a:t> cohorts, can we effectively scale the programme?</a:t>
            </a:r>
          </a:p>
          <a:p>
            <a:pPr algn="l">
              <a:lnSpc>
                <a:spcPct val="107000"/>
              </a:lnSpc>
              <a:spcAft>
                <a:spcPts val="800"/>
              </a:spcAft>
            </a:pPr>
            <a:endParaRPr lang="en-GB" sz="2800" b="1">
              <a:effectLst/>
              <a:latin typeface="Avenir Book" panose="02000503020000020003" pitchFamily="2" charset="0"/>
            </a:endParaRPr>
          </a:p>
          <a:p>
            <a:pPr algn="l">
              <a:lnSpc>
                <a:spcPct val="107000"/>
              </a:lnSpc>
              <a:spcAft>
                <a:spcPts val="800"/>
              </a:spcAft>
            </a:pPr>
            <a:r>
              <a:rPr lang="en-GB" sz="2800" b="1">
                <a:latin typeface="Avenir Book" panose="02000503020000020003" pitchFamily="2" charset="0"/>
              </a:rPr>
              <a:t>Learning question 2: </a:t>
            </a:r>
            <a:r>
              <a:rPr lang="en-GB" sz="2800">
                <a:effectLst/>
                <a:latin typeface="Avenir Book" panose="02000503020000020003" pitchFamily="2" charset="0"/>
              </a:rPr>
              <a:t>What works when investing in organisations to embed and scale sustainable projects?</a:t>
            </a:r>
          </a:p>
        </p:txBody>
      </p:sp>
    </p:spTree>
    <p:extLst>
      <p:ext uri="{BB962C8B-B14F-4D97-AF65-F5344CB8AC3E}">
        <p14:creationId xmlns:p14="http://schemas.microsoft.com/office/powerpoint/2010/main" val="382182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1D54-539D-EBE9-F8E7-DC966EE12E03}"/>
              </a:ext>
            </a:extLst>
          </p:cNvPr>
          <p:cNvSpPr>
            <a:spLocks noGrp="1"/>
          </p:cNvSpPr>
          <p:nvPr>
            <p:ph type="title"/>
          </p:nvPr>
        </p:nvSpPr>
        <p:spPr>
          <a:xfrm>
            <a:off x="1154576" y="2503125"/>
            <a:ext cx="9882848" cy="2232504"/>
          </a:xfrm>
        </p:spPr>
        <p:txBody>
          <a:bodyPr>
            <a:normAutofit/>
          </a:bodyPr>
          <a:lstStyle/>
          <a:p>
            <a:r>
              <a:rPr lang="en-US"/>
              <a:t>Key findings: Outputs and outcomes</a:t>
            </a:r>
            <a:endParaRPr lang="en-GB"/>
          </a:p>
        </p:txBody>
      </p:sp>
    </p:spTree>
    <p:extLst>
      <p:ext uri="{BB962C8B-B14F-4D97-AF65-F5344CB8AC3E}">
        <p14:creationId xmlns:p14="http://schemas.microsoft.com/office/powerpoint/2010/main" val="88393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30274"/>
            <a:ext cx="9882848" cy="1143000"/>
          </a:xfrm>
        </p:spPr>
        <p:txBody>
          <a:bodyPr/>
          <a:lstStyle/>
          <a:p>
            <a:r>
              <a:rPr lang="en-US"/>
              <a:t>Outputs</a:t>
            </a:r>
            <a:endParaRPr lang="en-GB"/>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graphicFrame>
        <p:nvGraphicFramePr>
          <p:cNvPr id="3" name="Diagram 2">
            <a:extLst>
              <a:ext uri="{FF2B5EF4-FFF2-40B4-BE49-F238E27FC236}">
                <a16:creationId xmlns:a16="http://schemas.microsoft.com/office/drawing/2014/main" id="{C1A8777B-3662-1B3D-5746-E1E57D4FFE0D}"/>
              </a:ext>
            </a:extLst>
          </p:cNvPr>
          <p:cNvGraphicFramePr/>
          <p:nvPr>
            <p:extLst>
              <p:ext uri="{D42A27DB-BD31-4B8C-83A1-F6EECF244321}">
                <p14:modId xmlns:p14="http://schemas.microsoft.com/office/powerpoint/2010/main" val="691166477"/>
              </p:ext>
            </p:extLst>
          </p:nvPr>
        </p:nvGraphicFramePr>
        <p:xfrm>
          <a:off x="2193243" y="1473274"/>
          <a:ext cx="7874000" cy="4041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79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188482"/>
            <a:ext cx="9882848" cy="1143000"/>
          </a:xfrm>
        </p:spPr>
        <p:txBody>
          <a:bodyPr/>
          <a:lstStyle/>
          <a:p>
            <a:r>
              <a:rPr lang="en-US"/>
              <a:t>The UK Youth Team</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1980345"/>
            <a:ext cx="9882848" cy="3207391"/>
          </a:xfrm>
        </p:spPr>
        <p:txBody>
          <a:bodyPr vert="horz" lIns="91440" tIns="45720" rIns="91440" bIns="45720" rtlCol="0" anchor="t">
            <a:noAutofit/>
          </a:bodyPr>
          <a:lstStyle/>
          <a:p>
            <a:pPr marL="0" indent="0">
              <a:buNone/>
            </a:pPr>
            <a:r>
              <a:rPr lang="en-US" b="1"/>
              <a:t>Nicole Atilio</a:t>
            </a:r>
            <a:r>
              <a:rPr lang="en-US"/>
              <a:t>, Project Manager: </a:t>
            </a:r>
            <a:r>
              <a:rPr lang="en-US" err="1"/>
              <a:t>EmpowHER</a:t>
            </a:r>
            <a:r>
              <a:rPr lang="en-US"/>
              <a:t> Legacy</a:t>
            </a:r>
          </a:p>
          <a:p>
            <a:pPr marL="0" indent="0">
              <a:buNone/>
            </a:pPr>
            <a:r>
              <a:rPr lang="en-GB" b="1"/>
              <a:t>Molly Dawson</a:t>
            </a:r>
            <a:r>
              <a:rPr lang="en-GB"/>
              <a:t>, Evaluation Lead: </a:t>
            </a:r>
            <a:r>
              <a:rPr lang="en-GB" err="1"/>
              <a:t>EmpowHER</a:t>
            </a:r>
            <a:r>
              <a:rPr lang="en-GB"/>
              <a:t> Legacy</a:t>
            </a:r>
          </a:p>
          <a:p>
            <a:pPr marL="0" indent="0">
              <a:buNone/>
            </a:pPr>
            <a:r>
              <a:rPr lang="en-GB" b="1"/>
              <a:t>Oscar Bingham</a:t>
            </a:r>
            <a:r>
              <a:rPr lang="en-GB"/>
              <a:t>, Assistant Director of Research and Impact</a:t>
            </a:r>
          </a:p>
          <a:p>
            <a:pPr marL="0" indent="0">
              <a:buNone/>
            </a:pPr>
            <a:r>
              <a:rPr lang="en-US" b="1"/>
              <a:t>Chris Gurney</a:t>
            </a:r>
            <a:r>
              <a:rPr lang="en-US"/>
              <a:t>, Assistant Director of Network Delivery</a:t>
            </a:r>
          </a:p>
          <a:p>
            <a:pPr marL="0" indent="0">
              <a:buNone/>
            </a:pPr>
            <a:r>
              <a:rPr lang="en-US" b="1"/>
              <a:t>Lil Collingham-Clark</a:t>
            </a:r>
            <a:r>
              <a:rPr lang="en-US"/>
              <a:t>, Interim Director of Network Delivery</a:t>
            </a:r>
          </a:p>
        </p:txBody>
      </p:sp>
    </p:spTree>
    <p:extLst>
      <p:ext uri="{BB962C8B-B14F-4D97-AF65-F5344CB8AC3E}">
        <p14:creationId xmlns:p14="http://schemas.microsoft.com/office/powerpoint/2010/main" val="847549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42701" y="599271"/>
            <a:ext cx="9882848" cy="1143000"/>
          </a:xfrm>
        </p:spPr>
        <p:txBody>
          <a:bodyPr>
            <a:normAutofit/>
          </a:bodyPr>
          <a:lstStyle/>
          <a:p>
            <a:r>
              <a:rPr lang="en-US"/>
              <a:t>Increased output per £1</a:t>
            </a:r>
            <a:endParaRPr lang="en-GB"/>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graphicFrame>
        <p:nvGraphicFramePr>
          <p:cNvPr id="5" name="Diagram 4">
            <a:extLst>
              <a:ext uri="{FF2B5EF4-FFF2-40B4-BE49-F238E27FC236}">
                <a16:creationId xmlns:a16="http://schemas.microsoft.com/office/drawing/2014/main" id="{E6A7FA7C-B587-A7D0-240E-E5A9D8638DB2}"/>
              </a:ext>
            </a:extLst>
          </p:cNvPr>
          <p:cNvGraphicFramePr/>
          <p:nvPr>
            <p:extLst>
              <p:ext uri="{D42A27DB-BD31-4B8C-83A1-F6EECF244321}">
                <p14:modId xmlns:p14="http://schemas.microsoft.com/office/powerpoint/2010/main" val="598746082"/>
              </p:ext>
            </p:extLst>
          </p:nvPr>
        </p:nvGraphicFramePr>
        <p:xfrm>
          <a:off x="1142701" y="2029538"/>
          <a:ext cx="4038690" cy="3657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5">
            <a:extLst>
              <a:ext uri="{FF2B5EF4-FFF2-40B4-BE49-F238E27FC236}">
                <a16:creationId xmlns:a16="http://schemas.microsoft.com/office/drawing/2014/main" id="{2BFC2959-7C47-BAFB-DB9A-7538F875883D}"/>
              </a:ext>
            </a:extLst>
          </p:cNvPr>
          <p:cNvSpPr txBox="1">
            <a:spLocks/>
          </p:cNvSpPr>
          <p:nvPr/>
        </p:nvSpPr>
        <p:spPr>
          <a:xfrm>
            <a:off x="5118954" y="4333390"/>
            <a:ext cx="1872206" cy="605137"/>
          </a:xfrm>
          <a:prstGeom prst="rect">
            <a:avLst/>
          </a:prstGeom>
        </p:spPr>
        <p:txBody>
          <a:bodyPr vert="horz" lIns="91440" tIns="45720" rIns="91440" bIns="45720" rtlCol="0" anchor="ctr">
            <a:normAutofit fontScale="40000" lnSpcReduction="20000"/>
          </a:bodyPr>
          <a:lstStyle>
            <a:lvl1pPr algn="ctr" defTabSz="548640" rtl="0" eaLnBrk="1" latinLnBrk="0" hangingPunct="1">
              <a:spcBef>
                <a:spcPct val="0"/>
              </a:spcBef>
              <a:buNone/>
              <a:defRPr sz="5280" b="1" kern="1200">
                <a:solidFill>
                  <a:schemeClr val="accent2"/>
                </a:solidFill>
                <a:latin typeface="+mj-lt"/>
                <a:ea typeface="+mj-ea"/>
                <a:cs typeface="+mj-cs"/>
              </a:defRPr>
            </a:lvl1pPr>
          </a:lstStyle>
          <a:p>
            <a:r>
              <a:rPr lang="en-US"/>
              <a:t>+78% per £1</a:t>
            </a:r>
            <a:endParaRPr lang="en-GB"/>
          </a:p>
        </p:txBody>
      </p:sp>
      <p:sp>
        <p:nvSpPr>
          <p:cNvPr id="11" name="Title 5">
            <a:extLst>
              <a:ext uri="{FF2B5EF4-FFF2-40B4-BE49-F238E27FC236}">
                <a16:creationId xmlns:a16="http://schemas.microsoft.com/office/drawing/2014/main" id="{5E8A97D6-33A5-376B-31CB-C1D785DD0F6C}"/>
              </a:ext>
            </a:extLst>
          </p:cNvPr>
          <p:cNvSpPr txBox="1">
            <a:spLocks/>
          </p:cNvSpPr>
          <p:nvPr/>
        </p:nvSpPr>
        <p:spPr>
          <a:xfrm>
            <a:off x="5205142" y="3077148"/>
            <a:ext cx="1872206" cy="605137"/>
          </a:xfrm>
          <a:prstGeom prst="rect">
            <a:avLst/>
          </a:prstGeom>
        </p:spPr>
        <p:txBody>
          <a:bodyPr vert="horz" lIns="91440" tIns="45720" rIns="91440" bIns="45720" rtlCol="0" anchor="ctr">
            <a:normAutofit fontScale="40000" lnSpcReduction="20000"/>
          </a:bodyPr>
          <a:lstStyle>
            <a:lvl1pPr algn="ctr" defTabSz="548640" rtl="0" eaLnBrk="1" latinLnBrk="0" hangingPunct="1">
              <a:spcBef>
                <a:spcPct val="0"/>
              </a:spcBef>
              <a:buNone/>
              <a:defRPr sz="5280" b="1" kern="1200">
                <a:solidFill>
                  <a:schemeClr val="accent2"/>
                </a:solidFill>
                <a:latin typeface="+mj-lt"/>
                <a:ea typeface="+mj-ea"/>
                <a:cs typeface="+mj-cs"/>
              </a:defRPr>
            </a:lvl1pPr>
          </a:lstStyle>
          <a:p>
            <a:r>
              <a:rPr lang="en-US"/>
              <a:t>+93% per £1</a:t>
            </a:r>
            <a:endParaRPr lang="en-GB"/>
          </a:p>
        </p:txBody>
      </p:sp>
      <p:graphicFrame>
        <p:nvGraphicFramePr>
          <p:cNvPr id="12" name="Diagram 11">
            <a:extLst>
              <a:ext uri="{FF2B5EF4-FFF2-40B4-BE49-F238E27FC236}">
                <a16:creationId xmlns:a16="http://schemas.microsoft.com/office/drawing/2014/main" id="{4CC94632-31CB-3D5F-BCE4-E12930B066B4}"/>
              </a:ext>
            </a:extLst>
          </p:cNvPr>
          <p:cNvGraphicFramePr/>
          <p:nvPr>
            <p:extLst>
              <p:ext uri="{D42A27DB-BD31-4B8C-83A1-F6EECF244321}">
                <p14:modId xmlns:p14="http://schemas.microsoft.com/office/powerpoint/2010/main" val="2259977031"/>
              </p:ext>
            </p:extLst>
          </p:nvPr>
        </p:nvGraphicFramePr>
        <p:xfrm>
          <a:off x="6986859" y="2029539"/>
          <a:ext cx="4164120" cy="36943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Arrow: Right 7">
            <a:extLst>
              <a:ext uri="{FF2B5EF4-FFF2-40B4-BE49-F238E27FC236}">
                <a16:creationId xmlns:a16="http://schemas.microsoft.com/office/drawing/2014/main" id="{AC8A64E0-DE28-77D9-82C0-B8CF58F5A3DB}"/>
              </a:ext>
            </a:extLst>
          </p:cNvPr>
          <p:cNvSpPr/>
          <p:nvPr/>
        </p:nvSpPr>
        <p:spPr>
          <a:xfrm>
            <a:off x="4975760" y="3538848"/>
            <a:ext cx="2280063" cy="4768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18A3D7F4-434E-8A0D-559D-ABB2A785C8FE}"/>
              </a:ext>
            </a:extLst>
          </p:cNvPr>
          <p:cNvSpPr/>
          <p:nvPr/>
        </p:nvSpPr>
        <p:spPr>
          <a:xfrm>
            <a:off x="4975760" y="4689147"/>
            <a:ext cx="2280063" cy="4768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7409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30274"/>
            <a:ext cx="9882848" cy="1143000"/>
          </a:xfrm>
        </p:spPr>
        <p:txBody>
          <a:bodyPr/>
          <a:lstStyle/>
          <a:p>
            <a:r>
              <a:rPr lang="en-US"/>
              <a:t>Outcomes for YW&amp;G+</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736956" y="1722826"/>
            <a:ext cx="10177953" cy="2161972"/>
          </a:xfrm>
        </p:spPr>
        <p:txBody>
          <a:bodyPr/>
          <a:lstStyle/>
          <a:p>
            <a:pPr>
              <a:buClr>
                <a:schemeClr val="bg1"/>
              </a:buClr>
            </a:pPr>
            <a:r>
              <a:rPr lang="en-US"/>
              <a:t>Increased self-acceptance, sense of belonging and confidence</a:t>
            </a:r>
          </a:p>
          <a:p>
            <a:pPr>
              <a:buClr>
                <a:schemeClr val="bg1"/>
              </a:buClr>
            </a:pPr>
            <a:r>
              <a:rPr lang="en-US"/>
              <a:t>Improved social action-specific awareness and skills</a:t>
            </a:r>
          </a:p>
          <a:p>
            <a:pPr>
              <a:buClr>
                <a:schemeClr val="bg1"/>
              </a:buClr>
            </a:pPr>
            <a:r>
              <a:rPr lang="en-US"/>
              <a:t>Ongoing interest in participating in social action</a:t>
            </a:r>
            <a:endParaRPr lang="en-GB"/>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pic>
        <p:nvPicPr>
          <p:cNvPr id="4" name="Graphic 3" descr="Checkmark with solid fill">
            <a:extLst>
              <a:ext uri="{FF2B5EF4-FFF2-40B4-BE49-F238E27FC236}">
                <a16:creationId xmlns:a16="http://schemas.microsoft.com/office/drawing/2014/main" id="{5B1DE2DF-3F94-E5A0-30C7-7506435928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0263" y="1722825"/>
            <a:ext cx="523820" cy="523820"/>
          </a:xfrm>
          <a:prstGeom prst="rect">
            <a:avLst/>
          </a:prstGeom>
        </p:spPr>
      </p:pic>
      <p:pic>
        <p:nvPicPr>
          <p:cNvPr id="5" name="Graphic 4" descr="Checkmark with solid fill">
            <a:extLst>
              <a:ext uri="{FF2B5EF4-FFF2-40B4-BE49-F238E27FC236}">
                <a16:creationId xmlns:a16="http://schemas.microsoft.com/office/drawing/2014/main" id="{1D614400-544E-37B0-0043-6DDA2BF038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0263" y="2279992"/>
            <a:ext cx="523820" cy="523820"/>
          </a:xfrm>
          <a:prstGeom prst="rect">
            <a:avLst/>
          </a:prstGeom>
        </p:spPr>
      </p:pic>
      <p:pic>
        <p:nvPicPr>
          <p:cNvPr id="8" name="Graphic 7" descr="Checkmark with solid fill">
            <a:extLst>
              <a:ext uri="{FF2B5EF4-FFF2-40B4-BE49-F238E27FC236}">
                <a16:creationId xmlns:a16="http://schemas.microsoft.com/office/drawing/2014/main" id="{47AC1FF3-FBB6-FBCE-B4D0-C112634EE7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0263" y="2900736"/>
            <a:ext cx="523820" cy="523820"/>
          </a:xfrm>
          <a:prstGeom prst="rect">
            <a:avLst/>
          </a:prstGeom>
        </p:spPr>
      </p:pic>
      <p:sp>
        <p:nvSpPr>
          <p:cNvPr id="9" name="Rectangle: Rounded Corners 8">
            <a:extLst>
              <a:ext uri="{FF2B5EF4-FFF2-40B4-BE49-F238E27FC236}">
                <a16:creationId xmlns:a16="http://schemas.microsoft.com/office/drawing/2014/main" id="{216F61EC-EF06-347D-7DA3-0183AA4C7DF1}"/>
              </a:ext>
            </a:extLst>
          </p:cNvPr>
          <p:cNvSpPr/>
          <p:nvPr/>
        </p:nvSpPr>
        <p:spPr>
          <a:xfrm>
            <a:off x="785106" y="4222311"/>
            <a:ext cx="10621788" cy="21619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i="1">
                <a:effectLst/>
                <a:latin typeface="Avenir Book" panose="02000503020000020003" pitchFamily="2" charset="0"/>
                <a:ea typeface="Calibri" panose="020F0502020204030204" pitchFamily="34" charset="0"/>
                <a:cs typeface="Open Sans" panose="020B0606030504020204" pitchFamily="34" charset="0"/>
              </a:rPr>
              <a:t>“This group of participants all have varying degrees of mental health issues that affects their day-to-day living. We have had a participant who came out of school due to bullying and became excluded from social gatherings. She has attended the programme and has thrived. She has taken an active part in sessions, really getting involved in activities and has carried out social action in her own time outside of the leader-led sessions.”</a:t>
            </a:r>
            <a:endParaRPr lang="en-GB" i="1">
              <a:effectLst/>
              <a:latin typeface="Avenir Book" panose="02000503020000020003" pitchFamily="2" charset="0"/>
              <a:ea typeface="Calibri" panose="020F0502020204030204" pitchFamily="34" charset="0"/>
              <a:cs typeface="Arial" panose="020B0604020202020204" pitchFamily="34" charset="0"/>
            </a:endParaRPr>
          </a:p>
          <a:p>
            <a:pPr algn="r">
              <a:lnSpc>
                <a:spcPct val="107000"/>
              </a:lnSpc>
              <a:spcAft>
                <a:spcPts val="800"/>
              </a:spcAft>
            </a:pPr>
            <a:r>
              <a:rPr lang="en-GB" b="1">
                <a:effectLst/>
                <a:latin typeface="Avenir Book" panose="02000503020000020003" pitchFamily="2" charset="0"/>
                <a:ea typeface="Calibri" panose="020F0502020204030204" pitchFamily="34" charset="0"/>
                <a:cs typeface="Open Sans" panose="020B0606030504020204" pitchFamily="34" charset="0"/>
              </a:rPr>
              <a:t>- Youth Worker, Strand Two</a:t>
            </a:r>
            <a:endParaRPr lang="en-GB">
              <a:effectLst/>
              <a:latin typeface="Avenir Book" panose="02000503020000020003"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4091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D8ECB-9CCC-8C14-002A-243395AA92A7}"/>
              </a:ext>
            </a:extLst>
          </p:cNvPr>
          <p:cNvSpPr>
            <a:spLocks noGrp="1"/>
          </p:cNvSpPr>
          <p:nvPr>
            <p:ph type="body" sz="quarter" idx="10"/>
          </p:nvPr>
        </p:nvSpPr>
        <p:spPr/>
        <p:txBody>
          <a:bodyPr>
            <a:normAutofit/>
          </a:bodyPr>
          <a:lstStyle/>
          <a:p>
            <a:r>
              <a:rPr lang="en-US" sz="2800">
                <a:latin typeface="Avenir Book" panose="02000503020000020003" pitchFamily="2" charset="0"/>
              </a:rPr>
              <a:t>– girl, Strand Two</a:t>
            </a:r>
            <a:endParaRPr lang="en-GB" sz="2800">
              <a:latin typeface="Avenir Book" panose="02000503020000020003" pitchFamily="2" charset="0"/>
            </a:endParaRPr>
          </a:p>
        </p:txBody>
      </p:sp>
      <p:sp>
        <p:nvSpPr>
          <p:cNvPr id="3" name="Title 2">
            <a:extLst>
              <a:ext uri="{FF2B5EF4-FFF2-40B4-BE49-F238E27FC236}">
                <a16:creationId xmlns:a16="http://schemas.microsoft.com/office/drawing/2014/main" id="{E04D95AB-4359-1AED-B51A-A752AA97C20C}"/>
              </a:ext>
            </a:extLst>
          </p:cNvPr>
          <p:cNvSpPr>
            <a:spLocks noGrp="1"/>
          </p:cNvSpPr>
          <p:nvPr>
            <p:ph type="title"/>
          </p:nvPr>
        </p:nvSpPr>
        <p:spPr/>
        <p:txBody>
          <a:bodyPr>
            <a:normAutofit/>
          </a:bodyPr>
          <a:lstStyle/>
          <a:p>
            <a:r>
              <a:rPr lang="en-US" sz="3600"/>
              <a:t>“I believe I can make a positive change in my community, by inspiring others with new ideas and exciting projects of my own in the future.” </a:t>
            </a:r>
            <a:endParaRPr lang="en-GB" sz="3600"/>
          </a:p>
        </p:txBody>
      </p:sp>
    </p:spTree>
    <p:extLst>
      <p:ext uri="{BB962C8B-B14F-4D97-AF65-F5344CB8AC3E}">
        <p14:creationId xmlns:p14="http://schemas.microsoft.com/office/powerpoint/2010/main" val="266820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933809"/>
            <a:ext cx="9882848" cy="1143000"/>
          </a:xfrm>
        </p:spPr>
        <p:txBody>
          <a:bodyPr/>
          <a:lstStyle/>
          <a:p>
            <a:r>
              <a:rPr lang="en-US"/>
              <a:t>Outcomes for youth workers</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736957" y="2280338"/>
            <a:ext cx="9882848" cy="1706174"/>
          </a:xfrm>
        </p:spPr>
        <p:txBody>
          <a:bodyPr/>
          <a:lstStyle/>
          <a:p>
            <a:pPr>
              <a:buClr>
                <a:schemeClr val="bg1"/>
              </a:buClr>
            </a:pPr>
            <a:r>
              <a:rPr lang="en-US"/>
              <a:t>Enjoyed </a:t>
            </a:r>
            <a:r>
              <a:rPr lang="en-US" err="1"/>
              <a:t>EmpowHER</a:t>
            </a:r>
            <a:r>
              <a:rPr lang="en-US"/>
              <a:t> and eager to continue</a:t>
            </a:r>
          </a:p>
          <a:p>
            <a:pPr>
              <a:buClr>
                <a:schemeClr val="bg1"/>
              </a:buClr>
            </a:pPr>
            <a:r>
              <a:rPr lang="en-US"/>
              <a:t>Improved skills in youth-led delivery</a:t>
            </a:r>
          </a:p>
          <a:p>
            <a:pPr>
              <a:buClr>
                <a:schemeClr val="bg1"/>
              </a:buClr>
            </a:pPr>
            <a:r>
              <a:rPr lang="en-US"/>
              <a:t>Increased knowledge of delivering social action</a:t>
            </a:r>
            <a:endParaRPr lang="en-GB"/>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pic>
        <p:nvPicPr>
          <p:cNvPr id="4" name="Graphic 3" descr="Checkmark with solid fill">
            <a:extLst>
              <a:ext uri="{FF2B5EF4-FFF2-40B4-BE49-F238E27FC236}">
                <a16:creationId xmlns:a16="http://schemas.microsoft.com/office/drawing/2014/main" id="{5B1DE2DF-3F94-E5A0-30C7-7506435928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0264" y="2326361"/>
            <a:ext cx="413386" cy="413386"/>
          </a:xfrm>
          <a:prstGeom prst="rect">
            <a:avLst/>
          </a:prstGeom>
        </p:spPr>
      </p:pic>
      <p:pic>
        <p:nvPicPr>
          <p:cNvPr id="5" name="Graphic 4" descr="Checkmark with solid fill">
            <a:extLst>
              <a:ext uri="{FF2B5EF4-FFF2-40B4-BE49-F238E27FC236}">
                <a16:creationId xmlns:a16="http://schemas.microsoft.com/office/drawing/2014/main" id="{1D614400-544E-37B0-0043-6DDA2BF038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3950" y="2921062"/>
            <a:ext cx="413386" cy="413386"/>
          </a:xfrm>
          <a:prstGeom prst="rect">
            <a:avLst/>
          </a:prstGeom>
        </p:spPr>
      </p:pic>
      <p:pic>
        <p:nvPicPr>
          <p:cNvPr id="8" name="Graphic 7" descr="Checkmark with solid fill">
            <a:extLst>
              <a:ext uri="{FF2B5EF4-FFF2-40B4-BE49-F238E27FC236}">
                <a16:creationId xmlns:a16="http://schemas.microsoft.com/office/drawing/2014/main" id="{47AC1FF3-FBB6-FBCE-B4D0-C112634EE7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0264" y="3436212"/>
            <a:ext cx="413386" cy="413386"/>
          </a:xfrm>
          <a:prstGeom prst="rect">
            <a:avLst/>
          </a:prstGeom>
        </p:spPr>
      </p:pic>
      <p:sp>
        <p:nvSpPr>
          <p:cNvPr id="9" name="Speech Bubble: Rectangle with Corners Rounded 8">
            <a:extLst>
              <a:ext uri="{FF2B5EF4-FFF2-40B4-BE49-F238E27FC236}">
                <a16:creationId xmlns:a16="http://schemas.microsoft.com/office/drawing/2014/main" id="{216F61EC-EF06-347D-7DA3-0183AA4C7DF1}"/>
              </a:ext>
            </a:extLst>
          </p:cNvPr>
          <p:cNvSpPr/>
          <p:nvPr/>
        </p:nvSpPr>
        <p:spPr>
          <a:xfrm>
            <a:off x="2448752" y="4500748"/>
            <a:ext cx="6717319" cy="1859151"/>
          </a:xfrm>
          <a:prstGeom prst="wedgeRoundRectCallout">
            <a:avLst>
              <a:gd name="adj1" fmla="val -43668"/>
              <a:gd name="adj2" fmla="val 66907"/>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2000" i="1">
              <a:solidFill>
                <a:schemeClr val="bg2"/>
              </a:solidFill>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2000" i="1">
                <a:solidFill>
                  <a:schemeClr val="bg2"/>
                </a:solidFill>
                <a:effectLst/>
                <a:latin typeface="Avenir Book" panose="02000503020000020003" pitchFamily="2" charset="0"/>
                <a:ea typeface="Calibri" panose="020F0502020204030204" pitchFamily="34" charset="0"/>
                <a:cs typeface="Arial" panose="020B0604020202020204" pitchFamily="34" charset="0"/>
              </a:rPr>
              <a:t>"going forward I'd like to consult more with young people before I decide on what projects I want to be involved with”</a:t>
            </a:r>
          </a:p>
          <a:p>
            <a:pPr algn="r">
              <a:lnSpc>
                <a:spcPct val="107000"/>
              </a:lnSpc>
              <a:spcAft>
                <a:spcPts val="800"/>
              </a:spcAft>
            </a:pPr>
            <a:r>
              <a:rPr lang="en-GB" sz="2000" b="1">
                <a:solidFill>
                  <a:schemeClr val="bg2"/>
                </a:solidFill>
                <a:effectLst/>
                <a:latin typeface="Avenir Book" panose="02000503020000020003" pitchFamily="2" charset="0"/>
                <a:ea typeface="Calibri" panose="020F0502020204030204" pitchFamily="34" charset="0"/>
                <a:cs typeface="Arial" panose="020B0604020202020204" pitchFamily="34" charset="0"/>
              </a:rPr>
              <a:t> – Youth </a:t>
            </a:r>
            <a:r>
              <a:rPr lang="en-GB" sz="2000" b="1">
                <a:solidFill>
                  <a:schemeClr val="bg2"/>
                </a:solidFill>
                <a:latin typeface="Avenir Book" panose="02000503020000020003" pitchFamily="2" charset="0"/>
                <a:ea typeface="Calibri" panose="020F0502020204030204" pitchFamily="34" charset="0"/>
                <a:cs typeface="Arial" panose="020B0604020202020204" pitchFamily="34" charset="0"/>
              </a:rPr>
              <a:t>W</a:t>
            </a:r>
            <a:r>
              <a:rPr lang="en-GB" sz="2000" b="1">
                <a:solidFill>
                  <a:schemeClr val="bg2"/>
                </a:solidFill>
                <a:effectLst/>
                <a:latin typeface="Avenir Book" panose="02000503020000020003" pitchFamily="2" charset="0"/>
                <a:ea typeface="Calibri" panose="020F0502020204030204" pitchFamily="34" charset="0"/>
                <a:cs typeface="Arial" panose="020B0604020202020204" pitchFamily="34" charset="0"/>
              </a:rPr>
              <a:t>orker, Strand One A</a:t>
            </a:r>
          </a:p>
          <a:p>
            <a:pPr>
              <a:lnSpc>
                <a:spcPct val="107000"/>
              </a:lnSpc>
              <a:spcAft>
                <a:spcPts val="800"/>
              </a:spcAft>
            </a:pPr>
            <a:endParaRPr lang="en-GB">
              <a:solidFill>
                <a:schemeClr val="bg2"/>
              </a:solidFill>
              <a:effectLst/>
              <a:latin typeface="Avenir Book" panose="02000503020000020003"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421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30274"/>
            <a:ext cx="9882848" cy="1143000"/>
          </a:xfrm>
        </p:spPr>
        <p:txBody>
          <a:bodyPr>
            <a:normAutofit/>
          </a:bodyPr>
          <a:lstStyle/>
          <a:p>
            <a:r>
              <a:rPr lang="en-US"/>
              <a:t>Community outcomes</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1672544"/>
            <a:ext cx="9882848" cy="2891370"/>
          </a:xfrm>
        </p:spPr>
        <p:txBody>
          <a:bodyPr/>
          <a:lstStyle/>
          <a:p>
            <a:r>
              <a:rPr lang="en-US" b="1"/>
              <a:t>Overall, YSA projects were most likely to impact the YW&amp;G+’s more immediate community but also often facilitated outreach to wider community.</a:t>
            </a:r>
          </a:p>
          <a:p>
            <a:r>
              <a:rPr lang="en-US" b="1"/>
              <a:t>Immediate community </a:t>
            </a:r>
            <a:r>
              <a:rPr lang="en-US"/>
              <a:t>– feedback from teachers and parents who have observed changes and development in YW&amp;G+</a:t>
            </a:r>
          </a:p>
          <a:p>
            <a:r>
              <a:rPr lang="en-US" b="1"/>
              <a:t>Wider community:</a:t>
            </a:r>
          </a:p>
          <a:p>
            <a:pPr lvl="2">
              <a:buFont typeface="Avenir Book" panose="02000503020000020003" pitchFamily="2" charset="0"/>
              <a:buChar char="–"/>
            </a:pPr>
            <a:r>
              <a:rPr lang="en-US"/>
              <a:t>Delivery often took youth organisations out into wider community</a:t>
            </a:r>
          </a:p>
          <a:p>
            <a:pPr lvl="2">
              <a:buFont typeface="Avenir Book" panose="02000503020000020003" pitchFamily="2" charset="0"/>
              <a:buChar char="–"/>
            </a:pPr>
            <a:r>
              <a:rPr lang="en-US"/>
              <a:t>Youth workers reported positive interactions</a:t>
            </a:r>
            <a:endParaRPr lang="en-GB"/>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401940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221397" y="131004"/>
            <a:ext cx="9882848" cy="1143000"/>
          </a:xfrm>
        </p:spPr>
        <p:txBody>
          <a:bodyPr>
            <a:normAutofit/>
          </a:bodyPr>
          <a:lstStyle/>
          <a:p>
            <a:r>
              <a:rPr lang="en-US"/>
              <a:t>Legacy outcomes</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221397" y="1456884"/>
            <a:ext cx="9882848" cy="4154643"/>
          </a:xfrm>
        </p:spPr>
        <p:txBody>
          <a:bodyPr/>
          <a:lstStyle/>
          <a:p>
            <a:pPr marL="0" indent="0">
              <a:buNone/>
            </a:pPr>
            <a:r>
              <a:rPr lang="en-US" sz="1800" b="1"/>
              <a:t>For YW&amp;G+</a:t>
            </a:r>
          </a:p>
          <a:p>
            <a:r>
              <a:rPr lang="en-US" sz="1800"/>
              <a:t>YW&amp;G+ are keen to continue participating in social action beyond the </a:t>
            </a:r>
            <a:r>
              <a:rPr lang="en-US" sz="1800" err="1"/>
              <a:t>programme</a:t>
            </a:r>
            <a:r>
              <a:rPr lang="en-US" sz="1800"/>
              <a:t> </a:t>
            </a:r>
          </a:p>
          <a:p>
            <a:r>
              <a:rPr lang="en-US" sz="1800"/>
              <a:t>YW&amp;G+ went on to lead more social action after the </a:t>
            </a:r>
            <a:r>
              <a:rPr lang="en-US" sz="1800" err="1"/>
              <a:t>programme</a:t>
            </a:r>
            <a:r>
              <a:rPr lang="en-US" sz="1800"/>
              <a:t> and were supported to do so</a:t>
            </a:r>
          </a:p>
          <a:p>
            <a:pPr marL="0" indent="0">
              <a:buNone/>
            </a:pPr>
            <a:endParaRPr lang="en-US" sz="1800"/>
          </a:p>
          <a:p>
            <a:pPr marL="0" indent="0">
              <a:buNone/>
            </a:pPr>
            <a:r>
              <a:rPr lang="en-US" sz="1800" b="1"/>
              <a:t>For youth </a:t>
            </a:r>
            <a:r>
              <a:rPr lang="en-US" sz="1800" b="1" err="1"/>
              <a:t>organisations</a:t>
            </a:r>
            <a:endParaRPr lang="en-US" sz="1800" b="1"/>
          </a:p>
          <a:p>
            <a:r>
              <a:rPr lang="en-GB" sz="1800">
                <a:latin typeface="Avenir Book" panose="02000503020000020003" pitchFamily="2" charset="0"/>
                <a:cs typeface="Arial" panose="020B0604020202020204" pitchFamily="34" charset="0"/>
              </a:rPr>
              <a:t>T</a:t>
            </a:r>
            <a:r>
              <a:rPr lang="en-GB" sz="1800">
                <a:effectLst/>
                <a:latin typeface="Avenir Book" panose="02000503020000020003" pitchFamily="2" charset="0"/>
                <a:ea typeface="Calibri" panose="020F0502020204030204" pitchFamily="34" charset="0"/>
                <a:cs typeface="Arial" panose="020B0604020202020204" pitchFamily="34" charset="0"/>
              </a:rPr>
              <a:t>he majority were continuing to deliver elements of </a:t>
            </a:r>
            <a:r>
              <a:rPr lang="en-GB" sz="1800" err="1">
                <a:effectLst/>
                <a:latin typeface="Avenir Book" panose="02000503020000020003" pitchFamily="2" charset="0"/>
                <a:ea typeface="Calibri" panose="020F0502020204030204" pitchFamily="34" charset="0"/>
                <a:cs typeface="Arial" panose="020B0604020202020204" pitchFamily="34" charset="0"/>
              </a:rPr>
              <a:t>EmpowHER</a:t>
            </a:r>
            <a:r>
              <a:rPr lang="en-GB" sz="1800">
                <a:effectLst/>
                <a:latin typeface="Avenir Book" panose="02000503020000020003" pitchFamily="2" charset="0"/>
                <a:ea typeface="Calibri" panose="020F0502020204030204" pitchFamily="34" charset="0"/>
                <a:cs typeface="Arial" panose="020B0604020202020204" pitchFamily="34" charset="0"/>
              </a:rPr>
              <a:t> –e.g. continuing gender-targeted work and social learning and/or social action.</a:t>
            </a:r>
          </a:p>
          <a:p>
            <a:r>
              <a:rPr lang="en-GB" sz="1800">
                <a:latin typeface="Avenir Book" panose="02000503020000020003" pitchFamily="2" charset="0"/>
                <a:cs typeface="Arial" panose="020B0604020202020204" pitchFamily="34" charset="0"/>
              </a:rPr>
              <a:t>Youth worker skills and knowledge and securing additional funding.</a:t>
            </a:r>
            <a:endParaRPr lang="en-GB" sz="1800"/>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306189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D8ECB-9CCC-8C14-002A-243395AA92A7}"/>
              </a:ext>
            </a:extLst>
          </p:cNvPr>
          <p:cNvSpPr>
            <a:spLocks noGrp="1"/>
          </p:cNvSpPr>
          <p:nvPr>
            <p:ph type="body" sz="quarter" idx="10"/>
          </p:nvPr>
        </p:nvSpPr>
        <p:spPr/>
        <p:txBody>
          <a:bodyPr>
            <a:normAutofit/>
          </a:bodyPr>
          <a:lstStyle/>
          <a:p>
            <a:r>
              <a:rPr lang="en-US" sz="2800">
                <a:latin typeface="Avenir Book" panose="02000503020000020003" pitchFamily="2" charset="0"/>
              </a:rPr>
              <a:t>– youth worker, Strand Three</a:t>
            </a:r>
            <a:endParaRPr lang="en-GB" sz="2800">
              <a:latin typeface="Avenir Book" panose="02000503020000020003" pitchFamily="2" charset="0"/>
            </a:endParaRPr>
          </a:p>
        </p:txBody>
      </p:sp>
      <p:sp>
        <p:nvSpPr>
          <p:cNvPr id="3" name="Title 2">
            <a:extLst>
              <a:ext uri="{FF2B5EF4-FFF2-40B4-BE49-F238E27FC236}">
                <a16:creationId xmlns:a16="http://schemas.microsoft.com/office/drawing/2014/main" id="{E04D95AB-4359-1AED-B51A-A752AA97C20C}"/>
              </a:ext>
            </a:extLst>
          </p:cNvPr>
          <p:cNvSpPr>
            <a:spLocks noGrp="1"/>
          </p:cNvSpPr>
          <p:nvPr>
            <p:ph type="title"/>
          </p:nvPr>
        </p:nvSpPr>
        <p:spPr/>
        <p:txBody>
          <a:bodyPr>
            <a:normAutofit/>
          </a:bodyPr>
          <a:lstStyle/>
          <a:p>
            <a:r>
              <a:rPr lang="en-US" sz="3200"/>
              <a:t>“The young women want to carry on using their voice to create change and help the younger generation. Some of the young women mentioned contacting other organisations and volunteering.”</a:t>
            </a:r>
            <a:endParaRPr lang="en-GB" sz="3200"/>
          </a:p>
        </p:txBody>
      </p:sp>
    </p:spTree>
    <p:extLst>
      <p:ext uri="{BB962C8B-B14F-4D97-AF65-F5344CB8AC3E}">
        <p14:creationId xmlns:p14="http://schemas.microsoft.com/office/powerpoint/2010/main" val="2340090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A6642"/>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64A7EE0-4D48-376B-B509-74D762709730}"/>
              </a:ext>
            </a:extLst>
          </p:cNvPr>
          <p:cNvSpPr txBox="1"/>
          <p:nvPr/>
        </p:nvSpPr>
        <p:spPr>
          <a:xfrm>
            <a:off x="1100925" y="676369"/>
            <a:ext cx="9740767" cy="5838393"/>
          </a:xfrm>
          <a:prstGeom prst="rect">
            <a:avLst/>
          </a:prstGeom>
          <a:noFill/>
        </p:spPr>
        <p:txBody>
          <a:bodyPr wrap="square">
            <a:spAutoFit/>
          </a:bodyPr>
          <a:lstStyle/>
          <a:p>
            <a:pPr>
              <a:lnSpc>
                <a:spcPct val="107000"/>
              </a:lnSpc>
              <a:spcAft>
                <a:spcPts val="800"/>
              </a:spcAft>
            </a:pPr>
            <a:r>
              <a:rPr lang="en-GB" sz="2000" b="1">
                <a:solidFill>
                  <a:schemeClr val="bg1"/>
                </a:solidFill>
                <a:effectLst/>
                <a:latin typeface="Century Gothic" panose="020B0502020202020204" pitchFamily="34" charset="0"/>
                <a:ea typeface="Calibri" panose="020F0502020204030204" pitchFamily="34" charset="0"/>
                <a:cs typeface="Open Sans" panose="020B0606030504020204" pitchFamily="34" charset="0"/>
              </a:rPr>
              <a:t>Case study: Original </a:t>
            </a:r>
            <a:r>
              <a:rPr lang="en-GB" sz="2000" b="1" err="1">
                <a:solidFill>
                  <a:schemeClr val="bg1"/>
                </a:solidFill>
                <a:effectLst/>
                <a:latin typeface="Century Gothic" panose="020B0502020202020204" pitchFamily="34" charset="0"/>
                <a:ea typeface="Calibri" panose="020F0502020204030204" pitchFamily="34" charset="0"/>
                <a:cs typeface="Open Sans" panose="020B0606030504020204" pitchFamily="34" charset="0"/>
              </a:rPr>
              <a:t>EmpowHER</a:t>
            </a:r>
            <a:r>
              <a:rPr lang="en-GB" sz="2000" b="1">
                <a:solidFill>
                  <a:schemeClr val="bg1"/>
                </a:solidFill>
                <a:effectLst/>
                <a:latin typeface="Century Gothic" panose="020B0502020202020204" pitchFamily="34" charset="0"/>
                <a:ea typeface="Calibri" panose="020F0502020204030204" pitchFamily="34" charset="0"/>
                <a:cs typeface="Open Sans" panose="020B0606030504020204" pitchFamily="34" charset="0"/>
              </a:rPr>
              <a:t> delivery organisation</a:t>
            </a:r>
          </a:p>
          <a:p>
            <a:pPr>
              <a:lnSpc>
                <a:spcPct val="107000"/>
              </a:lnSpc>
              <a:spcAft>
                <a:spcPts val="800"/>
              </a:spcAft>
            </a:pPr>
            <a:endParaRPr lang="en-GB" sz="400">
              <a:solidFill>
                <a:schemeClr val="bg1"/>
              </a:solidFill>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2000">
                <a:solidFill>
                  <a:schemeClr val="bg1"/>
                </a:solidFill>
                <a:effectLst/>
                <a:latin typeface="Avenir Book" panose="02000503020000020003" pitchFamily="2" charset="0"/>
                <a:ea typeface="Calibri" panose="020F0502020204030204" pitchFamily="34" charset="0"/>
                <a:cs typeface="Open Sans" panose="020B0606030504020204" pitchFamily="34" charset="0"/>
              </a:rPr>
              <a:t>We were funded to deliver </a:t>
            </a:r>
            <a:r>
              <a:rPr lang="en-GB" sz="2000" err="1">
                <a:solidFill>
                  <a:schemeClr val="bg1"/>
                </a:solidFill>
                <a:effectLst/>
                <a:latin typeface="Avenir Book" panose="02000503020000020003" pitchFamily="2" charset="0"/>
                <a:ea typeface="Calibri" panose="020F0502020204030204" pitchFamily="34" charset="0"/>
                <a:cs typeface="Open Sans" panose="020B0606030504020204" pitchFamily="34" charset="0"/>
              </a:rPr>
              <a:t>EmpowHER</a:t>
            </a:r>
            <a:r>
              <a:rPr lang="en-GB" sz="2000">
                <a:solidFill>
                  <a:schemeClr val="bg1"/>
                </a:solidFill>
                <a:effectLst/>
                <a:latin typeface="Avenir Book" panose="02000503020000020003" pitchFamily="2" charset="0"/>
                <a:ea typeface="Calibri" panose="020F0502020204030204" pitchFamily="34" charset="0"/>
                <a:cs typeface="Open Sans" panose="020B0606030504020204" pitchFamily="34" charset="0"/>
              </a:rPr>
              <a:t> from 2018 to 2021. </a:t>
            </a:r>
            <a:r>
              <a:rPr lang="en-GB" sz="2000" err="1">
                <a:solidFill>
                  <a:schemeClr val="bg1"/>
                </a:solidFill>
                <a:effectLst/>
                <a:latin typeface="Avenir Book" panose="02000503020000020003" pitchFamily="2" charset="0"/>
                <a:ea typeface="Calibri" panose="020F0502020204030204" pitchFamily="34" charset="0"/>
                <a:cs typeface="Open Sans" panose="020B0606030504020204" pitchFamily="34" charset="0"/>
              </a:rPr>
              <a:t>EmpowHER</a:t>
            </a:r>
            <a:r>
              <a:rPr lang="en-GB" sz="2000">
                <a:solidFill>
                  <a:schemeClr val="bg1"/>
                </a:solidFill>
                <a:effectLst/>
                <a:latin typeface="Avenir Book" panose="02000503020000020003" pitchFamily="2" charset="0"/>
                <a:ea typeface="Calibri" panose="020F0502020204030204" pitchFamily="34" charset="0"/>
                <a:cs typeface="Open Sans" panose="020B0606030504020204" pitchFamily="34" charset="0"/>
              </a:rPr>
              <a:t> was very helpful for the organisation’s development. Before delivering </a:t>
            </a:r>
            <a:r>
              <a:rPr lang="en-GB" sz="2000" err="1">
                <a:solidFill>
                  <a:schemeClr val="bg1"/>
                </a:solidFill>
                <a:effectLst/>
                <a:latin typeface="Avenir Book" panose="02000503020000020003" pitchFamily="2" charset="0"/>
                <a:ea typeface="Calibri" panose="020F0502020204030204" pitchFamily="34" charset="0"/>
                <a:cs typeface="Open Sans" panose="020B0606030504020204" pitchFamily="34" charset="0"/>
              </a:rPr>
              <a:t>EmpowHER</a:t>
            </a:r>
            <a:r>
              <a:rPr lang="en-GB" sz="2000">
                <a:solidFill>
                  <a:schemeClr val="bg1"/>
                </a:solidFill>
                <a:effectLst/>
                <a:latin typeface="Avenir Book" panose="02000503020000020003" pitchFamily="2" charset="0"/>
                <a:ea typeface="Calibri" panose="020F0502020204030204" pitchFamily="34" charset="0"/>
                <a:cs typeface="Open Sans" panose="020B0606030504020204" pitchFamily="34" charset="0"/>
              </a:rPr>
              <a:t>, we started as a sports organisation wanting to reach more YW&amp;G+. The restricted, gender-targeted funding for </a:t>
            </a:r>
            <a:r>
              <a:rPr lang="en-GB" sz="2000" err="1">
                <a:solidFill>
                  <a:schemeClr val="bg1"/>
                </a:solidFill>
                <a:effectLst/>
                <a:latin typeface="Avenir Book" panose="02000503020000020003" pitchFamily="2" charset="0"/>
                <a:ea typeface="Calibri" panose="020F0502020204030204" pitchFamily="34" charset="0"/>
                <a:cs typeface="Open Sans" panose="020B0606030504020204" pitchFamily="34" charset="0"/>
              </a:rPr>
              <a:t>EmpowHER</a:t>
            </a:r>
            <a:r>
              <a:rPr lang="en-GB" sz="2000">
                <a:solidFill>
                  <a:schemeClr val="bg1"/>
                </a:solidFill>
                <a:effectLst/>
                <a:latin typeface="Avenir Book" panose="02000503020000020003" pitchFamily="2" charset="0"/>
                <a:ea typeface="Calibri" panose="020F0502020204030204" pitchFamily="34" charset="0"/>
                <a:cs typeface="Open Sans" panose="020B0606030504020204" pitchFamily="34" charset="0"/>
              </a:rPr>
              <a:t> was helpful for cementing this in our organisation. </a:t>
            </a:r>
            <a:r>
              <a:rPr lang="en-GB" sz="2000" b="1">
                <a:solidFill>
                  <a:schemeClr val="bg1"/>
                </a:solidFill>
                <a:effectLst/>
                <a:latin typeface="Avenir Book" panose="02000503020000020003" pitchFamily="2" charset="0"/>
                <a:ea typeface="Calibri" panose="020F0502020204030204" pitchFamily="34" charset="0"/>
                <a:cs typeface="Open Sans" panose="020B0606030504020204" pitchFamily="34" charset="0"/>
              </a:rPr>
              <a:t>We now employ more female staff – we didn’t even have a maternity policy before. Young women who took part in </a:t>
            </a:r>
            <a:r>
              <a:rPr lang="en-GB" sz="2000" b="1" err="1">
                <a:solidFill>
                  <a:schemeClr val="bg1"/>
                </a:solidFill>
                <a:effectLst/>
                <a:latin typeface="Avenir Book" panose="02000503020000020003" pitchFamily="2" charset="0"/>
                <a:ea typeface="Calibri" panose="020F0502020204030204" pitchFamily="34" charset="0"/>
                <a:cs typeface="Open Sans" panose="020B0606030504020204" pitchFamily="34" charset="0"/>
              </a:rPr>
              <a:t>EmpowHER</a:t>
            </a:r>
            <a:r>
              <a:rPr lang="en-GB" sz="2000" b="1">
                <a:solidFill>
                  <a:schemeClr val="bg1"/>
                </a:solidFill>
                <a:effectLst/>
                <a:latin typeface="Avenir Book" panose="02000503020000020003" pitchFamily="2" charset="0"/>
                <a:ea typeface="Calibri" panose="020F0502020204030204" pitchFamily="34" charset="0"/>
                <a:cs typeface="Open Sans" panose="020B0606030504020204" pitchFamily="34" charset="0"/>
              </a:rPr>
              <a:t> have now become staff members, partly because of leadership opportunities during the sessions.</a:t>
            </a:r>
          </a:p>
          <a:p>
            <a:pPr>
              <a:lnSpc>
                <a:spcPct val="107000"/>
              </a:lnSpc>
              <a:spcAft>
                <a:spcPts val="800"/>
              </a:spcAft>
            </a:pPr>
            <a:endParaRPr lang="en-GB" sz="400">
              <a:solidFill>
                <a:schemeClr val="bg1"/>
              </a:solidFill>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2000" b="1" err="1">
                <a:solidFill>
                  <a:schemeClr val="bg1"/>
                </a:solidFill>
                <a:effectLst/>
                <a:latin typeface="Avenir Book" panose="02000503020000020003" pitchFamily="2" charset="0"/>
                <a:ea typeface="Calibri" panose="020F0502020204030204" pitchFamily="34" charset="0"/>
                <a:cs typeface="Open Sans" panose="020B0606030504020204" pitchFamily="34" charset="0"/>
              </a:rPr>
              <a:t>EmpowHER</a:t>
            </a:r>
            <a:r>
              <a:rPr lang="en-GB" sz="2000" b="1">
                <a:solidFill>
                  <a:schemeClr val="bg1"/>
                </a:solidFill>
                <a:effectLst/>
                <a:latin typeface="Avenir Book" panose="02000503020000020003" pitchFamily="2" charset="0"/>
                <a:ea typeface="Calibri" panose="020F0502020204030204" pitchFamily="34" charset="0"/>
                <a:cs typeface="Open Sans" panose="020B0606030504020204" pitchFamily="34" charset="0"/>
              </a:rPr>
              <a:t> has really driven forward our understanding of social action as a tool for personal development.</a:t>
            </a:r>
            <a:r>
              <a:rPr lang="en-GB" sz="2000">
                <a:solidFill>
                  <a:schemeClr val="bg1"/>
                </a:solidFill>
                <a:effectLst/>
                <a:latin typeface="Avenir Book" panose="02000503020000020003" pitchFamily="2" charset="0"/>
                <a:ea typeface="Calibri" panose="020F0502020204030204" pitchFamily="34" charset="0"/>
                <a:cs typeface="Open Sans" panose="020B0606030504020204" pitchFamily="34" charset="0"/>
              </a:rPr>
              <a:t> We now use it in all our programmes. Using the language of social action has helped to attract funding, including from Comic Relief. This started with </a:t>
            </a:r>
            <a:r>
              <a:rPr lang="en-GB" sz="2000" err="1">
                <a:solidFill>
                  <a:schemeClr val="bg1"/>
                </a:solidFill>
                <a:effectLst/>
                <a:latin typeface="Avenir Book" panose="02000503020000020003" pitchFamily="2" charset="0"/>
                <a:ea typeface="Calibri" panose="020F0502020204030204" pitchFamily="34" charset="0"/>
                <a:cs typeface="Open Sans" panose="020B0606030504020204" pitchFamily="34" charset="0"/>
              </a:rPr>
              <a:t>EmpowHER</a:t>
            </a:r>
            <a:r>
              <a:rPr lang="en-GB" sz="2000">
                <a:solidFill>
                  <a:schemeClr val="bg1"/>
                </a:solidFill>
                <a:effectLst/>
                <a:latin typeface="Avenir Book" panose="02000503020000020003" pitchFamily="2" charset="0"/>
                <a:ea typeface="Calibri" panose="020F0502020204030204" pitchFamily="34" charset="0"/>
                <a:cs typeface="Open Sans" panose="020B0606030504020204" pitchFamily="34" charset="0"/>
              </a:rPr>
              <a:t>. </a:t>
            </a:r>
          </a:p>
          <a:p>
            <a:pPr>
              <a:lnSpc>
                <a:spcPct val="107000"/>
              </a:lnSpc>
              <a:spcAft>
                <a:spcPts val="800"/>
              </a:spcAft>
            </a:pPr>
            <a:endParaRPr lang="en-GB" sz="400">
              <a:solidFill>
                <a:schemeClr val="bg1"/>
              </a:solidFill>
              <a:effectLst/>
              <a:latin typeface="Avenir Book" panose="02000503020000020003" pitchFamily="2" charset="0"/>
              <a:ea typeface="Calibri" panose="020F0502020204030204" pitchFamily="34" charset="0"/>
              <a:cs typeface="Arial" panose="020B0604020202020204" pitchFamily="34" charset="0"/>
            </a:endParaRPr>
          </a:p>
          <a:p>
            <a:pPr>
              <a:lnSpc>
                <a:spcPct val="107000"/>
              </a:lnSpc>
              <a:spcAft>
                <a:spcPts val="800"/>
              </a:spcAft>
            </a:pPr>
            <a:r>
              <a:rPr lang="en-GB" sz="2000" i="1">
                <a:solidFill>
                  <a:schemeClr val="bg1"/>
                </a:solidFill>
                <a:effectLst/>
                <a:latin typeface="Avenir Book" panose="02000503020000020003" pitchFamily="2" charset="0"/>
                <a:ea typeface="Calibri" panose="020F0502020204030204" pitchFamily="34" charset="0"/>
                <a:cs typeface="Open Sans" panose="020B0606030504020204" pitchFamily="34" charset="0"/>
              </a:rPr>
              <a:t>“In the same way that a football game is about building relationships, we see social action as the vehicle, not the purpose.” </a:t>
            </a:r>
            <a:r>
              <a:rPr lang="en-GB" sz="2000">
                <a:solidFill>
                  <a:schemeClr val="bg1"/>
                </a:solidFill>
                <a:effectLst/>
                <a:latin typeface="Avenir Book" panose="02000503020000020003" pitchFamily="2" charset="0"/>
                <a:ea typeface="Calibri" panose="020F0502020204030204" pitchFamily="34" charset="0"/>
                <a:cs typeface="Open Sans" panose="020B0606030504020204" pitchFamily="34" charset="0"/>
              </a:rPr>
              <a:t>– youth worker</a:t>
            </a:r>
            <a:endParaRPr lang="en-GB" sz="2000">
              <a:solidFill>
                <a:schemeClr val="bg1"/>
              </a:solidFill>
              <a:effectLst/>
              <a:latin typeface="Avenir Book" panose="02000503020000020003"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55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1D54-539D-EBE9-F8E7-DC966EE12E03}"/>
              </a:ext>
            </a:extLst>
          </p:cNvPr>
          <p:cNvSpPr>
            <a:spLocks noGrp="1"/>
          </p:cNvSpPr>
          <p:nvPr>
            <p:ph type="title"/>
          </p:nvPr>
        </p:nvSpPr>
        <p:spPr>
          <a:xfrm>
            <a:off x="1154576" y="2503125"/>
            <a:ext cx="9882848" cy="2232504"/>
          </a:xfrm>
        </p:spPr>
        <p:txBody>
          <a:bodyPr>
            <a:normAutofit/>
          </a:bodyPr>
          <a:lstStyle/>
          <a:p>
            <a:r>
              <a:rPr lang="en-US"/>
              <a:t>Key findings: What works to scale the </a:t>
            </a:r>
            <a:r>
              <a:rPr lang="en-US" err="1"/>
              <a:t>EmpowHER</a:t>
            </a:r>
            <a:r>
              <a:rPr lang="en-US"/>
              <a:t> model?</a:t>
            </a:r>
            <a:endParaRPr lang="en-GB"/>
          </a:p>
        </p:txBody>
      </p:sp>
    </p:spTree>
    <p:extLst>
      <p:ext uri="{BB962C8B-B14F-4D97-AF65-F5344CB8AC3E}">
        <p14:creationId xmlns:p14="http://schemas.microsoft.com/office/powerpoint/2010/main" val="1264391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30274"/>
            <a:ext cx="9882848" cy="1143000"/>
          </a:xfrm>
        </p:spPr>
        <p:txBody>
          <a:bodyPr>
            <a:normAutofit/>
          </a:bodyPr>
          <a:lstStyle/>
          <a:p>
            <a:r>
              <a:rPr lang="en-US"/>
              <a:t>The </a:t>
            </a:r>
            <a:r>
              <a:rPr lang="en-US" err="1"/>
              <a:t>EmpowHER</a:t>
            </a:r>
            <a:r>
              <a:rPr lang="en-US"/>
              <a:t> Toolkit</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1611358"/>
            <a:ext cx="9882848" cy="3500970"/>
          </a:xfrm>
        </p:spPr>
        <p:txBody>
          <a:bodyPr/>
          <a:lstStyle/>
          <a:p>
            <a:r>
              <a:rPr lang="en-US" sz="2800"/>
              <a:t>Made youth workers’ lives easier – shortcut to delivery</a:t>
            </a:r>
          </a:p>
          <a:p>
            <a:r>
              <a:rPr lang="en-US" sz="2800"/>
              <a:t>Supported youth workers at different levels of experience</a:t>
            </a:r>
          </a:p>
          <a:p>
            <a:r>
              <a:rPr lang="en-US" sz="2800"/>
              <a:t>Uses: inspiration, guidance, benchmarking, facilitation tool</a:t>
            </a:r>
          </a:p>
          <a:p>
            <a:r>
              <a:rPr lang="en-US" sz="2800"/>
              <a:t>Influenced development of practice to be more youth-led </a:t>
            </a:r>
            <a:endParaRPr lang="en-GB" sz="2800"/>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pic>
        <p:nvPicPr>
          <p:cNvPr id="4" name="Graphic 3" descr="Tools with solid fill">
            <a:extLst>
              <a:ext uri="{FF2B5EF4-FFF2-40B4-BE49-F238E27FC236}">
                <a16:creationId xmlns:a16="http://schemas.microsoft.com/office/drawing/2014/main" id="{9C9C1830-4E13-ACC6-77E1-C580BE8C7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4254" y="4359577"/>
            <a:ext cx="1440873" cy="1440873"/>
          </a:xfrm>
          <a:prstGeom prst="rect">
            <a:avLst/>
          </a:prstGeom>
        </p:spPr>
      </p:pic>
      <p:pic>
        <p:nvPicPr>
          <p:cNvPr id="8" name="Graphic 7" descr="Compass with solid fill">
            <a:extLst>
              <a:ext uri="{FF2B5EF4-FFF2-40B4-BE49-F238E27FC236}">
                <a16:creationId xmlns:a16="http://schemas.microsoft.com/office/drawing/2014/main" id="{A83F7B4A-0722-4AA5-BA39-32AD6936FA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60617" y="4316808"/>
            <a:ext cx="1607128" cy="1607128"/>
          </a:xfrm>
          <a:prstGeom prst="rect">
            <a:avLst/>
          </a:prstGeom>
        </p:spPr>
      </p:pic>
      <p:pic>
        <p:nvPicPr>
          <p:cNvPr id="10" name="Graphic 9" descr="Puzzle with solid fill">
            <a:extLst>
              <a:ext uri="{FF2B5EF4-FFF2-40B4-BE49-F238E27FC236}">
                <a16:creationId xmlns:a16="http://schemas.microsoft.com/office/drawing/2014/main" id="{E9E37499-5084-4996-5BE4-1B0E381A0A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92436" y="4359577"/>
            <a:ext cx="1607127" cy="1607127"/>
          </a:xfrm>
          <a:prstGeom prst="rect">
            <a:avLst/>
          </a:prstGeom>
        </p:spPr>
      </p:pic>
    </p:spTree>
    <p:extLst>
      <p:ext uri="{BB962C8B-B14F-4D97-AF65-F5344CB8AC3E}">
        <p14:creationId xmlns:p14="http://schemas.microsoft.com/office/powerpoint/2010/main" val="193107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188482"/>
            <a:ext cx="9882848" cy="1143000"/>
          </a:xfrm>
        </p:spPr>
        <p:txBody>
          <a:bodyPr/>
          <a:lstStyle/>
          <a:p>
            <a:r>
              <a:rPr lang="en-US"/>
              <a:t>Contents</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1530417"/>
            <a:ext cx="9882848" cy="3696101"/>
          </a:xfrm>
        </p:spPr>
        <p:txBody>
          <a:bodyPr vert="horz" lIns="91440" tIns="45720" rIns="91440" bIns="45720" rtlCol="0" anchor="t">
            <a:noAutofit/>
          </a:bodyPr>
          <a:lstStyle/>
          <a:p>
            <a:pPr marL="285750" indent="-285750"/>
            <a:r>
              <a:rPr lang="en-US" dirty="0">
                <a:latin typeface="Segoe UI"/>
                <a:cs typeface="Segoe UI"/>
              </a:rPr>
              <a:t>The context behind EmpowHER legacy </a:t>
            </a:r>
          </a:p>
          <a:p>
            <a:pPr marL="285750" indent="-285750"/>
            <a:r>
              <a:rPr lang="en-US" dirty="0">
                <a:latin typeface="Segoe UI"/>
                <a:cs typeface="Segoe UI"/>
              </a:rPr>
              <a:t>Delivery of EmpowHER legacy </a:t>
            </a:r>
          </a:p>
          <a:p>
            <a:pPr marL="285750" indent="-285750"/>
            <a:r>
              <a:rPr lang="en-US" dirty="0">
                <a:latin typeface="Segoe UI"/>
                <a:cs typeface="Segoe UI"/>
              </a:rPr>
              <a:t>Key findings: Can we scale EmpowHER? </a:t>
            </a:r>
            <a:r>
              <a:rPr lang="en-US" i="1" dirty="0">
                <a:latin typeface="Segoe UI"/>
                <a:cs typeface="Segoe UI"/>
              </a:rPr>
              <a:t>How</a:t>
            </a:r>
            <a:r>
              <a:rPr lang="en-US" dirty="0">
                <a:latin typeface="Segoe UI"/>
                <a:cs typeface="Segoe UI"/>
              </a:rPr>
              <a:t> can we embed and scale sustainable EmpowHER projects?</a:t>
            </a:r>
          </a:p>
          <a:p>
            <a:pPr marL="285750" indent="-285750"/>
            <a:r>
              <a:rPr lang="en-US" dirty="0">
                <a:latin typeface="Segoe UI"/>
                <a:cs typeface="Segoe UI"/>
              </a:rPr>
              <a:t>Key findings: Does scaling EmpowHER lead to other outcomes for the youth sector and do these enable social action projects to embed?</a:t>
            </a:r>
          </a:p>
          <a:p>
            <a:pPr marL="285750" indent="-285750"/>
            <a:r>
              <a:rPr lang="en-US" dirty="0">
                <a:latin typeface="Segoe UI"/>
                <a:cs typeface="Segoe UI"/>
              </a:rPr>
              <a:t>Evaluation limitations and challenges</a:t>
            </a:r>
          </a:p>
          <a:p>
            <a:pPr marL="285750" indent="-285750"/>
            <a:r>
              <a:rPr lang="en-US" dirty="0">
                <a:latin typeface="Segoe UI"/>
                <a:cs typeface="Segoe UI"/>
              </a:rPr>
              <a:t>Implications for UK Youth and the Youth sector </a:t>
            </a:r>
          </a:p>
          <a:p>
            <a:pPr marL="285750" lvl="1" indent="-285750"/>
            <a:endParaRPr lang="en-US" dirty="0">
              <a:latin typeface="Segoe UI"/>
              <a:cs typeface="Segoe UI"/>
            </a:endParaRPr>
          </a:p>
          <a:p>
            <a:pPr marL="285750" indent="-285750"/>
            <a:endParaRPr lang="en-US" dirty="0">
              <a:latin typeface="Segoe UI"/>
              <a:cs typeface="Segoe UI"/>
            </a:endParaRPr>
          </a:p>
          <a:p>
            <a:pPr marL="285750" indent="-285750"/>
            <a:endParaRPr lang="en-US" dirty="0">
              <a:latin typeface="Segoe UI"/>
              <a:cs typeface="Segoe UI"/>
            </a:endParaRPr>
          </a:p>
          <a:p>
            <a:pPr marL="0" indent="0">
              <a:buNone/>
            </a:pPr>
            <a:endParaRPr lang="en-US" dirty="0">
              <a:latin typeface="Segoe UI"/>
              <a:cs typeface="Segoe UI"/>
            </a:endParaRPr>
          </a:p>
        </p:txBody>
      </p:sp>
    </p:spTree>
    <p:extLst>
      <p:ext uri="{BB962C8B-B14F-4D97-AF65-F5344CB8AC3E}">
        <p14:creationId xmlns:p14="http://schemas.microsoft.com/office/powerpoint/2010/main" val="2525040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30274"/>
            <a:ext cx="9882848" cy="1143000"/>
          </a:xfrm>
        </p:spPr>
        <p:txBody>
          <a:bodyPr>
            <a:normAutofit/>
          </a:bodyPr>
          <a:lstStyle/>
          <a:p>
            <a:r>
              <a:rPr lang="en-US"/>
              <a:t>Getting the funding right</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951360" y="1792224"/>
            <a:ext cx="10289279" cy="3474720"/>
          </a:xfrm>
        </p:spPr>
        <p:txBody>
          <a:bodyPr/>
          <a:lstStyle/>
          <a:p>
            <a:pPr>
              <a:spcAft>
                <a:spcPts val="1200"/>
              </a:spcAft>
            </a:pPr>
            <a:r>
              <a:rPr lang="en-US" sz="2000"/>
              <a:t>Many Strand One </a:t>
            </a:r>
            <a:r>
              <a:rPr lang="en-US" sz="2000" err="1"/>
              <a:t>organisations</a:t>
            </a:r>
            <a:r>
              <a:rPr lang="en-US" sz="2000"/>
              <a:t> (receiving £2,000) delivered excellent YSA – however, youth workers told us that this was challenging and </a:t>
            </a:r>
            <a:r>
              <a:rPr lang="en-US" sz="2000" err="1"/>
              <a:t>organisations</a:t>
            </a:r>
            <a:r>
              <a:rPr lang="en-US" sz="2000"/>
              <a:t> bolstered delivery using reserves or support in kind.</a:t>
            </a:r>
          </a:p>
          <a:p>
            <a:pPr>
              <a:spcAft>
                <a:spcPts val="1200"/>
              </a:spcAft>
            </a:pPr>
            <a:r>
              <a:rPr lang="en-US" sz="2000"/>
              <a:t>Capacity challenges were felt across strands – and were not limited to smaller </a:t>
            </a:r>
            <a:r>
              <a:rPr lang="en-US" sz="2000" err="1"/>
              <a:t>organisations</a:t>
            </a:r>
            <a:r>
              <a:rPr lang="en-US" sz="2000"/>
              <a:t>.</a:t>
            </a:r>
          </a:p>
          <a:p>
            <a:pPr>
              <a:spcAft>
                <a:spcPts val="1200"/>
              </a:spcAft>
            </a:pPr>
            <a:r>
              <a:rPr lang="en-US" sz="2000"/>
              <a:t>Strand Two and Three </a:t>
            </a:r>
            <a:r>
              <a:rPr lang="en-US" sz="2000" err="1"/>
              <a:t>organisations</a:t>
            </a:r>
            <a:r>
              <a:rPr lang="en-US" sz="2000"/>
              <a:t> felt £10-15k was adequate funding.</a:t>
            </a:r>
            <a:endParaRPr lang="en-GB" sz="2000"/>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1304865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591096" y="501331"/>
            <a:ext cx="9882848" cy="1488902"/>
          </a:xfrm>
        </p:spPr>
        <p:txBody>
          <a:bodyPr>
            <a:normAutofit/>
          </a:bodyPr>
          <a:lstStyle/>
          <a:p>
            <a:r>
              <a:rPr lang="en-US" sz="3600"/>
              <a:t>Training and peer learning</a:t>
            </a:r>
            <a:endParaRPr lang="en-GB" sz="3600"/>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542525" y="1703480"/>
            <a:ext cx="8546058" cy="1706174"/>
          </a:xfrm>
        </p:spPr>
        <p:txBody>
          <a:bodyPr/>
          <a:lstStyle/>
          <a:p>
            <a:r>
              <a:rPr lang="en-US" sz="2000"/>
              <a:t>Youth workers found deep dive training very useful</a:t>
            </a:r>
          </a:p>
          <a:p>
            <a:r>
              <a:rPr lang="en-US" sz="2000"/>
              <a:t>Youth workers particularly valued space to share and discuss experiences and learning with peers from other organisations</a:t>
            </a:r>
            <a:endParaRPr lang="en-GB" sz="2000"/>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
        <p:nvSpPr>
          <p:cNvPr id="3" name="Title 5">
            <a:extLst>
              <a:ext uri="{FF2B5EF4-FFF2-40B4-BE49-F238E27FC236}">
                <a16:creationId xmlns:a16="http://schemas.microsoft.com/office/drawing/2014/main" id="{356A951C-709A-0888-82FF-2527099144EF}"/>
              </a:ext>
            </a:extLst>
          </p:cNvPr>
          <p:cNvSpPr txBox="1">
            <a:spLocks/>
          </p:cNvSpPr>
          <p:nvPr/>
        </p:nvSpPr>
        <p:spPr>
          <a:xfrm>
            <a:off x="2676038" y="3098439"/>
            <a:ext cx="9882848" cy="1684421"/>
          </a:xfrm>
          <a:prstGeom prst="rect">
            <a:avLst/>
          </a:prstGeom>
        </p:spPr>
        <p:txBody>
          <a:bodyPr vert="horz" lIns="91440" tIns="45720" rIns="91440" bIns="45720" rtlCol="0" anchor="ctr">
            <a:normAutofit fontScale="97500"/>
          </a:bodyPr>
          <a:lstStyle>
            <a:lvl1pPr algn="ctr" defTabSz="548640" rtl="0" eaLnBrk="1" latinLnBrk="0" hangingPunct="1">
              <a:spcBef>
                <a:spcPct val="0"/>
              </a:spcBef>
              <a:buNone/>
              <a:defRPr sz="5280" b="1" kern="1200">
                <a:solidFill>
                  <a:schemeClr val="accent2"/>
                </a:solidFill>
                <a:latin typeface="+mj-lt"/>
                <a:ea typeface="+mj-ea"/>
                <a:cs typeface="+mj-cs"/>
              </a:defRPr>
            </a:lvl1pPr>
          </a:lstStyle>
          <a:p>
            <a:r>
              <a:rPr lang="en-US" sz="3600"/>
              <a:t>1:1 support from UK Youth support staff</a:t>
            </a:r>
            <a:endParaRPr lang="en-GB" sz="3600"/>
          </a:p>
        </p:txBody>
      </p:sp>
      <p:sp>
        <p:nvSpPr>
          <p:cNvPr id="4" name="Text Placeholder 6">
            <a:extLst>
              <a:ext uri="{FF2B5EF4-FFF2-40B4-BE49-F238E27FC236}">
                <a16:creationId xmlns:a16="http://schemas.microsoft.com/office/drawing/2014/main" id="{A72350A1-187A-62F8-BE42-D8C54E7C0F45}"/>
              </a:ext>
            </a:extLst>
          </p:cNvPr>
          <p:cNvSpPr txBox="1">
            <a:spLocks/>
          </p:cNvSpPr>
          <p:nvPr/>
        </p:nvSpPr>
        <p:spPr>
          <a:xfrm>
            <a:off x="3158835" y="4325050"/>
            <a:ext cx="8917255" cy="1596542"/>
          </a:xfrm>
          <a:prstGeom prst="rect">
            <a:avLst/>
          </a:prstGeom>
        </p:spPr>
        <p:txBody>
          <a:bodyPr vert="horz" lIns="91440" tIns="45720" rIns="91440" bIns="45720" rtlCol="0">
            <a:noAutofit/>
          </a:bodyPr>
          <a:lstStyle>
            <a:lvl1pPr marL="411480" indent="-411480" algn="l" defTabSz="548640" rtl="0" eaLnBrk="1" latinLnBrk="0" hangingPunct="1">
              <a:lnSpc>
                <a:spcPct val="130000"/>
              </a:lnSpc>
              <a:spcBef>
                <a:spcPct val="20000"/>
              </a:spcBef>
              <a:buClr>
                <a:schemeClr val="accent2"/>
              </a:buClr>
              <a:buFont typeface="Arial"/>
              <a:buChar char="•"/>
              <a:defRPr sz="2400" b="0" i="0" kern="1200">
                <a:solidFill>
                  <a:schemeClr val="tx2"/>
                </a:solidFill>
                <a:latin typeface="Avenir Book"/>
                <a:ea typeface="+mn-ea"/>
                <a:cs typeface="+mn-cs"/>
              </a:defRPr>
            </a:lvl1pPr>
            <a:lvl2pPr marL="411480" indent="-411480" algn="l" defTabSz="548640" rtl="0" eaLnBrk="1" latinLnBrk="0" hangingPunct="1">
              <a:lnSpc>
                <a:spcPct val="130000"/>
              </a:lnSpc>
              <a:spcBef>
                <a:spcPct val="20000"/>
              </a:spcBef>
              <a:buClr>
                <a:schemeClr val="accent2"/>
              </a:buClr>
              <a:buFont typeface="Arial"/>
              <a:buChar char="•"/>
              <a:defRPr sz="2400" b="0" i="0" kern="1200">
                <a:solidFill>
                  <a:schemeClr val="tx2"/>
                </a:solidFill>
                <a:latin typeface="Avenir Book"/>
                <a:ea typeface="+mn-ea"/>
                <a:cs typeface="+mn-cs"/>
              </a:defRPr>
            </a:lvl2pPr>
            <a:lvl3pPr marL="411480" indent="-411480" algn="l" defTabSz="548640" rtl="0" eaLnBrk="1" latinLnBrk="0" hangingPunct="1">
              <a:lnSpc>
                <a:spcPct val="130000"/>
              </a:lnSpc>
              <a:spcBef>
                <a:spcPct val="20000"/>
              </a:spcBef>
              <a:buClr>
                <a:schemeClr val="accent2"/>
              </a:buClr>
              <a:buFont typeface="Arial"/>
              <a:buChar char="•"/>
              <a:defRPr sz="2400" b="0" i="0" kern="1200">
                <a:solidFill>
                  <a:schemeClr val="tx2"/>
                </a:solidFill>
                <a:latin typeface="Avenir Book"/>
                <a:ea typeface="+mn-ea"/>
                <a:cs typeface="+mn-cs"/>
              </a:defRPr>
            </a:lvl3pPr>
            <a:lvl4pPr marL="411480" indent="-411480" algn="l" defTabSz="548640" rtl="0" eaLnBrk="1" latinLnBrk="0" hangingPunct="1">
              <a:lnSpc>
                <a:spcPct val="130000"/>
              </a:lnSpc>
              <a:spcBef>
                <a:spcPct val="20000"/>
              </a:spcBef>
              <a:buClr>
                <a:schemeClr val="accent2"/>
              </a:buClr>
              <a:buFont typeface="Arial"/>
              <a:buChar char="•"/>
              <a:defRPr sz="2400" b="0" i="0" kern="1200">
                <a:solidFill>
                  <a:schemeClr val="tx2"/>
                </a:solidFill>
                <a:latin typeface="Avenir Book"/>
                <a:ea typeface="+mn-ea"/>
                <a:cs typeface="+mn-cs"/>
              </a:defRPr>
            </a:lvl4pPr>
            <a:lvl5pPr marL="411480" indent="-411480" algn="l" defTabSz="548640" rtl="0" eaLnBrk="1" latinLnBrk="0" hangingPunct="1">
              <a:lnSpc>
                <a:spcPct val="130000"/>
              </a:lnSpc>
              <a:spcBef>
                <a:spcPct val="20000"/>
              </a:spcBef>
              <a:buClr>
                <a:schemeClr val="accent2"/>
              </a:buClr>
              <a:buFont typeface="Arial"/>
              <a:buChar char="•"/>
              <a:defRPr sz="2400" b="0" i="0" kern="1200">
                <a:solidFill>
                  <a:schemeClr val="tx2"/>
                </a:solidFill>
                <a:latin typeface="Avenir Book"/>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r>
              <a:rPr lang="en-US" sz="2000"/>
              <a:t>Youth workers valued UK Youth’s staff deep understanding of youth work</a:t>
            </a:r>
          </a:p>
          <a:p>
            <a:r>
              <a:rPr lang="en-US" sz="2000"/>
              <a:t>Considered pivotal support by youth workers – particularly for staying ‘on the right lines’ with social action and ‘on track’ with evaluation</a:t>
            </a:r>
            <a:endParaRPr lang="en-GB" sz="2000"/>
          </a:p>
        </p:txBody>
      </p:sp>
      <p:pic>
        <p:nvPicPr>
          <p:cNvPr id="8" name="Graphic 7" descr="Questions with solid fill">
            <a:extLst>
              <a:ext uri="{FF2B5EF4-FFF2-40B4-BE49-F238E27FC236}">
                <a16:creationId xmlns:a16="http://schemas.microsoft.com/office/drawing/2014/main" id="{5B7AD5DA-1FC2-402E-4E83-A9F077A658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524" y="3687210"/>
            <a:ext cx="2374913" cy="2374913"/>
          </a:xfrm>
          <a:prstGeom prst="rect">
            <a:avLst/>
          </a:prstGeom>
        </p:spPr>
      </p:pic>
      <p:pic>
        <p:nvPicPr>
          <p:cNvPr id="10" name="Graphic 9" descr="Customer review with solid fill">
            <a:extLst>
              <a:ext uri="{FF2B5EF4-FFF2-40B4-BE49-F238E27FC236}">
                <a16:creationId xmlns:a16="http://schemas.microsoft.com/office/drawing/2014/main" id="{35DA41B8-6B9A-4241-9527-15690C717F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83780" y="937130"/>
            <a:ext cx="2161309" cy="2161309"/>
          </a:xfrm>
          <a:prstGeom prst="rect">
            <a:avLst/>
          </a:prstGeom>
        </p:spPr>
      </p:pic>
    </p:spTree>
    <p:extLst>
      <p:ext uri="{BB962C8B-B14F-4D97-AF65-F5344CB8AC3E}">
        <p14:creationId xmlns:p14="http://schemas.microsoft.com/office/powerpoint/2010/main" val="2416507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
        <p:nvSpPr>
          <p:cNvPr id="3" name="Title 5">
            <a:extLst>
              <a:ext uri="{FF2B5EF4-FFF2-40B4-BE49-F238E27FC236}">
                <a16:creationId xmlns:a16="http://schemas.microsoft.com/office/drawing/2014/main" id="{356A951C-709A-0888-82FF-2527099144EF}"/>
              </a:ext>
            </a:extLst>
          </p:cNvPr>
          <p:cNvSpPr txBox="1">
            <a:spLocks/>
          </p:cNvSpPr>
          <p:nvPr/>
        </p:nvSpPr>
        <p:spPr>
          <a:xfrm>
            <a:off x="1517798" y="94197"/>
            <a:ext cx="9882848" cy="1684421"/>
          </a:xfrm>
          <a:prstGeom prst="rect">
            <a:avLst/>
          </a:prstGeom>
        </p:spPr>
        <p:txBody>
          <a:bodyPr vert="horz" lIns="91440" tIns="45720" rIns="91440" bIns="45720" rtlCol="0" anchor="ctr">
            <a:normAutofit fontScale="97500"/>
          </a:bodyPr>
          <a:lstStyle>
            <a:lvl1pPr algn="ctr" defTabSz="548640" rtl="0" eaLnBrk="1" latinLnBrk="0" hangingPunct="1">
              <a:spcBef>
                <a:spcPct val="0"/>
              </a:spcBef>
              <a:buNone/>
              <a:defRPr sz="5280" b="1" kern="1200">
                <a:solidFill>
                  <a:schemeClr val="accent2"/>
                </a:solidFill>
                <a:latin typeface="+mj-lt"/>
                <a:ea typeface="+mj-ea"/>
                <a:cs typeface="+mj-cs"/>
              </a:defRPr>
            </a:lvl1pPr>
          </a:lstStyle>
          <a:p>
            <a:r>
              <a:rPr lang="en-US" sz="4500"/>
              <a:t>The efficacy of deep-dive training</a:t>
            </a:r>
            <a:endParaRPr lang="en-GB" sz="4500"/>
          </a:p>
        </p:txBody>
      </p:sp>
      <p:graphicFrame>
        <p:nvGraphicFramePr>
          <p:cNvPr id="13" name="Chart 12">
            <a:extLst>
              <a:ext uri="{FF2B5EF4-FFF2-40B4-BE49-F238E27FC236}">
                <a16:creationId xmlns:a16="http://schemas.microsoft.com/office/drawing/2014/main" id="{45D8F59E-9B07-390D-FBEA-753716B1E508}"/>
              </a:ext>
            </a:extLst>
          </p:cNvPr>
          <p:cNvGraphicFramePr/>
          <p:nvPr>
            <p:extLst>
              <p:ext uri="{D42A27DB-BD31-4B8C-83A1-F6EECF244321}">
                <p14:modId xmlns:p14="http://schemas.microsoft.com/office/powerpoint/2010/main" val="3520948726"/>
              </p:ext>
            </p:extLst>
          </p:nvPr>
        </p:nvGraphicFramePr>
        <p:xfrm>
          <a:off x="1097280" y="1450848"/>
          <a:ext cx="10094976" cy="41696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5342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1D54-539D-EBE9-F8E7-DC966EE12E03}"/>
              </a:ext>
            </a:extLst>
          </p:cNvPr>
          <p:cNvSpPr>
            <a:spLocks noGrp="1"/>
          </p:cNvSpPr>
          <p:nvPr>
            <p:ph type="title"/>
          </p:nvPr>
        </p:nvSpPr>
        <p:spPr>
          <a:xfrm>
            <a:off x="1154576" y="2503125"/>
            <a:ext cx="9882848" cy="2232504"/>
          </a:xfrm>
        </p:spPr>
        <p:txBody>
          <a:bodyPr>
            <a:normAutofit/>
          </a:bodyPr>
          <a:lstStyle/>
          <a:p>
            <a:r>
              <a:rPr lang="en-US"/>
              <a:t>Key findings: What works to embed sustainable projects?</a:t>
            </a:r>
            <a:endParaRPr lang="en-GB"/>
          </a:p>
        </p:txBody>
      </p:sp>
    </p:spTree>
    <p:extLst>
      <p:ext uri="{BB962C8B-B14F-4D97-AF65-F5344CB8AC3E}">
        <p14:creationId xmlns:p14="http://schemas.microsoft.com/office/powerpoint/2010/main" val="795817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635266"/>
            <a:ext cx="9882848" cy="1684421"/>
          </a:xfrm>
        </p:spPr>
        <p:txBody>
          <a:bodyPr>
            <a:normAutofit/>
          </a:bodyPr>
          <a:lstStyle/>
          <a:p>
            <a:r>
              <a:rPr lang="en-US"/>
              <a:t>Flexibility within the model</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2161059"/>
            <a:ext cx="9882848" cy="3681665"/>
          </a:xfrm>
        </p:spPr>
        <p:txBody>
          <a:bodyPr/>
          <a:lstStyle/>
          <a:p>
            <a:r>
              <a:rPr lang="en-US" sz="2000"/>
              <a:t>Enabled more youth-led delivery as youth workers had freedom to follow interests of YW&amp;G+</a:t>
            </a:r>
          </a:p>
          <a:p>
            <a:r>
              <a:rPr lang="en-US" sz="2000"/>
              <a:t>Youth workers could choose the approach (e.g. targeted delivery, open sessions) to suit YW&amp;G+’s needs and fit with existing provision</a:t>
            </a:r>
          </a:p>
          <a:p>
            <a:r>
              <a:rPr lang="en-US" sz="2000"/>
              <a:t>Youth workers were able to lean more on their youth work expertise than is sometimes possible on more structured programmes</a:t>
            </a:r>
          </a:p>
          <a:p>
            <a:pPr>
              <a:buFont typeface="Wingdings" panose="05000000000000000000" pitchFamily="2" charset="2"/>
              <a:buChar char="Ø"/>
            </a:pPr>
            <a:r>
              <a:rPr lang="en-GB" sz="2000" b="1">
                <a:effectLst/>
                <a:latin typeface="Avenir Book" panose="02000503020000020003" pitchFamily="2" charset="0"/>
                <a:ea typeface="Calibri" panose="020F0502020204030204" pitchFamily="34" charset="0"/>
                <a:cs typeface="Arial" panose="020B0604020202020204" pitchFamily="34" charset="0"/>
              </a:rPr>
              <a:t>All of these benefits make youth social action projects more relevant, engaging and meaningful to YW&amp;G+ and make the model easier to embed into organisations.</a:t>
            </a:r>
            <a:endParaRPr lang="en-GB" sz="2000" b="1"/>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1318937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0"/>
            <a:ext cx="9882848" cy="2319687"/>
          </a:xfrm>
        </p:spPr>
        <p:txBody>
          <a:bodyPr>
            <a:normAutofit/>
          </a:bodyPr>
          <a:lstStyle/>
          <a:p>
            <a:r>
              <a:rPr lang="en-US" sz="4000"/>
              <a:t>Allowing time and building on </a:t>
            </a:r>
            <a:br>
              <a:rPr lang="en-US" sz="4000"/>
            </a:br>
            <a:r>
              <a:rPr lang="en-US" sz="4000"/>
              <a:t>youth worker expertise</a:t>
            </a:r>
            <a:endParaRPr lang="en-GB" sz="4000"/>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pic>
        <p:nvPicPr>
          <p:cNvPr id="9" name="Picture 8">
            <a:extLst>
              <a:ext uri="{FF2B5EF4-FFF2-40B4-BE49-F238E27FC236}">
                <a16:creationId xmlns:a16="http://schemas.microsoft.com/office/drawing/2014/main" id="{E16CE015-786A-6007-D7BA-2A8B0D2A4603}"/>
              </a:ext>
            </a:extLst>
          </p:cNvPr>
          <p:cNvPicPr>
            <a:picLocks noChangeAspect="1"/>
          </p:cNvPicPr>
          <p:nvPr/>
        </p:nvPicPr>
        <p:blipFill>
          <a:blip r:embed="rId4"/>
          <a:stretch>
            <a:fillRect/>
          </a:stretch>
        </p:blipFill>
        <p:spPr>
          <a:xfrm>
            <a:off x="2469050" y="1950720"/>
            <a:ext cx="7510351" cy="4584344"/>
          </a:xfrm>
          <a:prstGeom prst="rect">
            <a:avLst/>
          </a:prstGeom>
        </p:spPr>
      </p:pic>
    </p:spTree>
    <p:extLst>
      <p:ext uri="{BB962C8B-B14F-4D97-AF65-F5344CB8AC3E}">
        <p14:creationId xmlns:p14="http://schemas.microsoft.com/office/powerpoint/2010/main" val="28809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82C81-E469-6CC2-4E15-592B98E785A6}"/>
              </a:ext>
            </a:extLst>
          </p:cNvPr>
          <p:cNvSpPr>
            <a:spLocks noGrp="1"/>
          </p:cNvSpPr>
          <p:nvPr>
            <p:ph type="body" sz="quarter" idx="10"/>
          </p:nvPr>
        </p:nvSpPr>
        <p:spPr/>
        <p:txBody>
          <a:bodyPr>
            <a:normAutofit lnSpcReduction="10000"/>
          </a:bodyPr>
          <a:lstStyle/>
          <a:p>
            <a:r>
              <a:rPr lang="en-US" sz="3200">
                <a:latin typeface="Avenir Book" panose="02000503020000020003" pitchFamily="2" charset="0"/>
              </a:rPr>
              <a:t>- youth worker, Strand Three</a:t>
            </a:r>
            <a:endParaRPr lang="en-GB" sz="3200">
              <a:latin typeface="Avenir Book" panose="02000503020000020003" pitchFamily="2" charset="0"/>
            </a:endParaRPr>
          </a:p>
        </p:txBody>
      </p:sp>
      <p:sp>
        <p:nvSpPr>
          <p:cNvPr id="3" name="Title 2">
            <a:extLst>
              <a:ext uri="{FF2B5EF4-FFF2-40B4-BE49-F238E27FC236}">
                <a16:creationId xmlns:a16="http://schemas.microsoft.com/office/drawing/2014/main" id="{158D694E-EF7C-6A57-4D5D-84B83B697C9C}"/>
              </a:ext>
            </a:extLst>
          </p:cNvPr>
          <p:cNvSpPr>
            <a:spLocks noGrp="1"/>
          </p:cNvSpPr>
          <p:nvPr>
            <p:ph type="title"/>
          </p:nvPr>
        </p:nvSpPr>
        <p:spPr/>
        <p:txBody>
          <a:bodyPr>
            <a:normAutofit fontScale="90000"/>
          </a:bodyPr>
          <a:lstStyle/>
          <a:p>
            <a:r>
              <a:rPr lang="en-US" sz="3600">
                <a:solidFill>
                  <a:schemeClr val="bg2"/>
                </a:solidFill>
                <a:effectLst/>
                <a:ea typeface="Calibri" panose="020F0502020204030204" pitchFamily="34" charset="0"/>
                <a:cs typeface="Arial" panose="020B0604020202020204" pitchFamily="34" charset="0"/>
              </a:rPr>
              <a:t> "We have a better understanding of social action now so we can only imagine that the next time we do this we'll have a clearer idea of where we should be heading." </a:t>
            </a:r>
            <a:br>
              <a:rPr lang="en-US" sz="3600">
                <a:solidFill>
                  <a:schemeClr val="bg2"/>
                </a:solidFill>
                <a:effectLst/>
                <a:ea typeface="Calibri" panose="020F0502020204030204" pitchFamily="34" charset="0"/>
                <a:cs typeface="Arial" panose="020B0604020202020204" pitchFamily="34" charset="0"/>
              </a:rPr>
            </a:br>
            <a:endParaRPr lang="en-GB" sz="3600"/>
          </a:p>
        </p:txBody>
      </p:sp>
    </p:spTree>
    <p:extLst>
      <p:ext uri="{BB962C8B-B14F-4D97-AF65-F5344CB8AC3E}">
        <p14:creationId xmlns:p14="http://schemas.microsoft.com/office/powerpoint/2010/main" val="1457674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440730"/>
            <a:ext cx="9882848" cy="1684421"/>
          </a:xfrm>
        </p:spPr>
        <p:txBody>
          <a:bodyPr>
            <a:normAutofit/>
          </a:bodyPr>
          <a:lstStyle/>
          <a:p>
            <a:r>
              <a:rPr lang="en-US" sz="4400"/>
              <a:t>Longer-term funding &amp; </a:t>
            </a:r>
            <a:br>
              <a:rPr lang="en-US" sz="4400"/>
            </a:br>
            <a:r>
              <a:rPr lang="en-US" sz="4400"/>
              <a:t>delivery windows</a:t>
            </a:r>
            <a:endParaRPr lang="en-GB" sz="4400"/>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2322605"/>
            <a:ext cx="9882848" cy="2681658"/>
          </a:xfrm>
        </p:spPr>
        <p:txBody>
          <a:bodyPr/>
          <a:lstStyle/>
          <a:p>
            <a:r>
              <a:rPr lang="en-US" sz="2000"/>
              <a:t>Youth workers reflected on how much they had learnt and developed simply through delivering the </a:t>
            </a:r>
            <a:r>
              <a:rPr lang="en-US" sz="2000" err="1"/>
              <a:t>programme</a:t>
            </a:r>
            <a:r>
              <a:rPr lang="en-US" sz="2000"/>
              <a:t> – there is a need to leverage these skills</a:t>
            </a:r>
          </a:p>
          <a:p>
            <a:r>
              <a:rPr lang="en-US" sz="2000"/>
              <a:t>YW&amp;G+ are able to continue their engagement when funding/delivery is over a longer period – building on their experience, skills and confidence</a:t>
            </a:r>
          </a:p>
          <a:p>
            <a:r>
              <a:rPr lang="en-US" sz="2000"/>
              <a:t>Youth workers appreciated the medium-term funding offered by </a:t>
            </a:r>
            <a:r>
              <a:rPr lang="en-US" sz="2000" err="1"/>
              <a:t>EmpowHER</a:t>
            </a:r>
            <a:r>
              <a:rPr lang="en-US" sz="2000"/>
              <a:t> (a year rather than a few weeks/months) but expressed a preference for longer-term funding that supports the sustainable development of skills and protects capacity for delivery rather than income generation.</a:t>
            </a:r>
            <a:endParaRPr lang="en-GB" sz="2000"/>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4214945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6428D86A-00B4-C116-5DB4-54381735D417}"/>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
        <p:nvSpPr>
          <p:cNvPr id="9" name="Rectangle: Rounded Corners 8">
            <a:extLst>
              <a:ext uri="{FF2B5EF4-FFF2-40B4-BE49-F238E27FC236}">
                <a16:creationId xmlns:a16="http://schemas.microsoft.com/office/drawing/2014/main" id="{304A5BBF-15CC-87C5-4C46-43E9D971ED99}"/>
              </a:ext>
            </a:extLst>
          </p:cNvPr>
          <p:cNvSpPr/>
          <p:nvPr/>
        </p:nvSpPr>
        <p:spPr>
          <a:xfrm>
            <a:off x="1328286" y="1337912"/>
            <a:ext cx="9673389" cy="3484345"/>
          </a:xfrm>
          <a:prstGeom prst="roundRect">
            <a:avLst>
              <a:gd name="adj" fmla="val 9309"/>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107000"/>
              </a:lnSpc>
              <a:spcAft>
                <a:spcPts val="800"/>
              </a:spcAft>
            </a:pPr>
            <a:r>
              <a:rPr lang="en-US" sz="2800" b="1">
                <a:latin typeface="Avenir Book" panose="02000503020000020003" pitchFamily="2" charset="0"/>
              </a:rPr>
              <a:t>Learning question 3: </a:t>
            </a:r>
            <a:r>
              <a:rPr lang="en-US" sz="2800">
                <a:latin typeface="Avenir Book" panose="02000503020000020003" pitchFamily="2" charset="0"/>
              </a:rPr>
              <a:t>Does the scaling of </a:t>
            </a:r>
            <a:r>
              <a:rPr lang="en-US" sz="2800" err="1">
                <a:latin typeface="Avenir Book" panose="02000503020000020003" pitchFamily="2" charset="0"/>
              </a:rPr>
              <a:t>EmpowHER</a:t>
            </a:r>
            <a:r>
              <a:rPr lang="en-US" sz="2800">
                <a:latin typeface="Avenir Book" panose="02000503020000020003" pitchFamily="2" charset="0"/>
              </a:rPr>
              <a:t> lead to other outcomes for the youth sector?</a:t>
            </a:r>
          </a:p>
          <a:p>
            <a:pPr algn="l">
              <a:lnSpc>
                <a:spcPct val="107000"/>
              </a:lnSpc>
              <a:spcAft>
                <a:spcPts val="800"/>
              </a:spcAft>
            </a:pPr>
            <a:endParaRPr lang="en-US" sz="2800">
              <a:latin typeface="Avenir Book" panose="02000503020000020003" pitchFamily="2" charset="0"/>
            </a:endParaRPr>
          </a:p>
          <a:p>
            <a:pPr algn="l">
              <a:lnSpc>
                <a:spcPct val="107000"/>
              </a:lnSpc>
              <a:spcAft>
                <a:spcPts val="800"/>
              </a:spcAft>
            </a:pPr>
            <a:r>
              <a:rPr lang="en-US" sz="2800" b="1">
                <a:latin typeface="Avenir Book" panose="02000503020000020003" pitchFamily="2" charset="0"/>
              </a:rPr>
              <a:t>Learning question 4: </a:t>
            </a:r>
            <a:r>
              <a:rPr lang="en-US" sz="2800">
                <a:latin typeface="Avenir Book" panose="02000503020000020003" pitchFamily="2" charset="0"/>
              </a:rPr>
              <a:t>Do these additional outcomes enable social action projects to become embedded? How?</a:t>
            </a:r>
          </a:p>
        </p:txBody>
      </p:sp>
    </p:spTree>
    <p:extLst>
      <p:ext uri="{BB962C8B-B14F-4D97-AF65-F5344CB8AC3E}">
        <p14:creationId xmlns:p14="http://schemas.microsoft.com/office/powerpoint/2010/main" val="344581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1D54-539D-EBE9-F8E7-DC966EE12E03}"/>
              </a:ext>
            </a:extLst>
          </p:cNvPr>
          <p:cNvSpPr>
            <a:spLocks noGrp="1"/>
          </p:cNvSpPr>
          <p:nvPr>
            <p:ph type="title"/>
          </p:nvPr>
        </p:nvSpPr>
        <p:spPr>
          <a:xfrm>
            <a:off x="1154576" y="2503124"/>
            <a:ext cx="9882848" cy="2829271"/>
          </a:xfrm>
        </p:spPr>
        <p:txBody>
          <a:bodyPr>
            <a:normAutofit/>
          </a:bodyPr>
          <a:lstStyle/>
          <a:p>
            <a:r>
              <a:rPr lang="en-US"/>
              <a:t>Key findings: Other scaling outcomes and how they support embedding</a:t>
            </a:r>
            <a:endParaRPr lang="en-GB"/>
          </a:p>
        </p:txBody>
      </p:sp>
    </p:spTree>
    <p:extLst>
      <p:ext uri="{BB962C8B-B14F-4D97-AF65-F5344CB8AC3E}">
        <p14:creationId xmlns:p14="http://schemas.microsoft.com/office/powerpoint/2010/main" val="391178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1D54-539D-EBE9-F8E7-DC966EE12E03}"/>
              </a:ext>
            </a:extLst>
          </p:cNvPr>
          <p:cNvSpPr>
            <a:spLocks noGrp="1"/>
          </p:cNvSpPr>
          <p:nvPr>
            <p:ph type="title"/>
          </p:nvPr>
        </p:nvSpPr>
        <p:spPr>
          <a:xfrm>
            <a:off x="1154576" y="2503125"/>
            <a:ext cx="9882848" cy="2210389"/>
          </a:xfrm>
        </p:spPr>
        <p:txBody>
          <a:bodyPr>
            <a:normAutofit/>
          </a:bodyPr>
          <a:lstStyle/>
          <a:p>
            <a:r>
              <a:rPr lang="en-US"/>
              <a:t>The context behind </a:t>
            </a:r>
            <a:br>
              <a:rPr lang="en-US"/>
            </a:br>
            <a:r>
              <a:rPr lang="en-US" err="1"/>
              <a:t>EmpowHER</a:t>
            </a:r>
            <a:r>
              <a:rPr lang="en-US"/>
              <a:t> Legacy</a:t>
            </a:r>
            <a:endParaRPr lang="en-GB"/>
          </a:p>
        </p:txBody>
      </p:sp>
    </p:spTree>
    <p:extLst>
      <p:ext uri="{BB962C8B-B14F-4D97-AF65-F5344CB8AC3E}">
        <p14:creationId xmlns:p14="http://schemas.microsoft.com/office/powerpoint/2010/main" val="1501195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17633"/>
            <a:ext cx="9882848" cy="1126157"/>
          </a:xfrm>
        </p:spPr>
        <p:txBody>
          <a:bodyPr>
            <a:normAutofit/>
          </a:bodyPr>
          <a:lstStyle/>
          <a:p>
            <a:r>
              <a:rPr lang="en-US"/>
              <a:t>Partnership working</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1630419"/>
            <a:ext cx="9882848" cy="3624231"/>
          </a:xfrm>
        </p:spPr>
        <p:txBody>
          <a:bodyPr/>
          <a:lstStyle/>
          <a:p>
            <a:pPr>
              <a:spcAft>
                <a:spcPts val="1200"/>
              </a:spcAft>
            </a:pPr>
            <a:r>
              <a:rPr lang="en-US" sz="2000"/>
              <a:t>Perspectives and experience regarding partnership working varied, depending on the size of the </a:t>
            </a:r>
            <a:r>
              <a:rPr lang="en-US" sz="2000" err="1"/>
              <a:t>organisation</a:t>
            </a:r>
            <a:r>
              <a:rPr lang="en-US" sz="2000"/>
              <a:t>.</a:t>
            </a:r>
          </a:p>
          <a:p>
            <a:pPr>
              <a:spcAft>
                <a:spcPts val="1200"/>
              </a:spcAft>
            </a:pPr>
            <a:r>
              <a:rPr lang="en-US" sz="2000"/>
              <a:t>Partnership working achieved a number of benefits for youth </a:t>
            </a:r>
            <a:r>
              <a:rPr lang="en-US" sz="2000" err="1"/>
              <a:t>organisations</a:t>
            </a:r>
            <a:r>
              <a:rPr lang="en-US" sz="2000"/>
              <a:t>.</a:t>
            </a:r>
          </a:p>
          <a:p>
            <a:pPr>
              <a:spcAft>
                <a:spcPts val="1200"/>
              </a:spcAft>
            </a:pPr>
            <a:r>
              <a:rPr lang="en-US" sz="2000"/>
              <a:t>Of a small sample, the majority of youth </a:t>
            </a:r>
            <a:r>
              <a:rPr lang="en-US" sz="2000" err="1"/>
              <a:t>organisations</a:t>
            </a:r>
            <a:r>
              <a:rPr lang="en-US" sz="2000"/>
              <a:t> were maintaining partnerships beyond delivery of </a:t>
            </a:r>
            <a:r>
              <a:rPr lang="en-US" sz="2000" err="1"/>
              <a:t>EmpowHER</a:t>
            </a:r>
            <a:r>
              <a:rPr lang="en-US" sz="2000"/>
              <a:t>.</a:t>
            </a:r>
          </a:p>
          <a:p>
            <a:pPr>
              <a:spcAft>
                <a:spcPts val="1200"/>
              </a:spcAft>
            </a:pPr>
            <a:r>
              <a:rPr lang="en-US" sz="2000"/>
              <a:t>Requirements for partnership working and new partnership development need to be properly funded, or they can become a resource-sapping distraction from delivery with young people.</a:t>
            </a:r>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1272374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17633"/>
            <a:ext cx="9882848" cy="1126157"/>
          </a:xfrm>
        </p:spPr>
        <p:txBody>
          <a:bodyPr>
            <a:normAutofit/>
          </a:bodyPr>
          <a:lstStyle/>
          <a:p>
            <a:r>
              <a:rPr lang="en-US"/>
              <a:t>Partnership working</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719328" y="1851799"/>
            <a:ext cx="5238710" cy="4096613"/>
          </a:xfrm>
        </p:spPr>
        <p:txBody>
          <a:bodyPr/>
          <a:lstStyle/>
          <a:p>
            <a:pPr>
              <a:spcAft>
                <a:spcPts val="600"/>
              </a:spcAft>
            </a:pPr>
            <a:r>
              <a:rPr lang="en-US" sz="2000"/>
              <a:t>A high proportion of youth </a:t>
            </a:r>
            <a:r>
              <a:rPr lang="en-US" sz="2000" err="1"/>
              <a:t>organisations</a:t>
            </a:r>
            <a:r>
              <a:rPr lang="en-US" sz="2000"/>
              <a:t> developed relationships with partners -or built on existing relationships - in some form. </a:t>
            </a:r>
          </a:p>
          <a:p>
            <a:pPr>
              <a:spcAft>
                <a:spcPts val="600"/>
              </a:spcAft>
            </a:pPr>
            <a:r>
              <a:rPr lang="en-US" sz="2000"/>
              <a:t>Strand One </a:t>
            </a:r>
            <a:r>
              <a:rPr lang="en-US" sz="2000" err="1"/>
              <a:t>organisations</a:t>
            </a:r>
            <a:r>
              <a:rPr lang="en-US" sz="2000"/>
              <a:t> developed partnerships to the same extent as </a:t>
            </a:r>
            <a:r>
              <a:rPr lang="en-US" sz="2000" err="1"/>
              <a:t>organisations</a:t>
            </a:r>
            <a:r>
              <a:rPr lang="en-US" sz="2000"/>
              <a:t> on the other Strands but these tended to be ‘lighter’ partnerships</a:t>
            </a:r>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graphicFrame>
        <p:nvGraphicFramePr>
          <p:cNvPr id="3" name="Chart 2">
            <a:extLst>
              <a:ext uri="{FF2B5EF4-FFF2-40B4-BE49-F238E27FC236}">
                <a16:creationId xmlns:a16="http://schemas.microsoft.com/office/drawing/2014/main" id="{50566AC3-8C6D-BFAE-20A7-286DE629BA2E}"/>
              </a:ext>
            </a:extLst>
          </p:cNvPr>
          <p:cNvGraphicFramePr/>
          <p:nvPr>
            <p:extLst>
              <p:ext uri="{D42A27DB-BD31-4B8C-83A1-F6EECF244321}">
                <p14:modId xmlns:p14="http://schemas.microsoft.com/office/powerpoint/2010/main" val="1777242081"/>
              </p:ext>
            </p:extLst>
          </p:nvPr>
        </p:nvGraphicFramePr>
        <p:xfrm>
          <a:off x="6391175" y="1630418"/>
          <a:ext cx="5551274" cy="40966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5036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3E92A6-3D2A-7FAD-F32D-ECD2A8B31980}"/>
              </a:ext>
            </a:extLst>
          </p:cNvPr>
          <p:cNvSpPr>
            <a:spLocks noGrp="1"/>
          </p:cNvSpPr>
          <p:nvPr>
            <p:ph type="body" sz="quarter" idx="10"/>
          </p:nvPr>
        </p:nvSpPr>
        <p:spPr/>
        <p:txBody>
          <a:bodyPr>
            <a:normAutofit/>
          </a:bodyPr>
          <a:lstStyle/>
          <a:p>
            <a:r>
              <a:rPr lang="en-US" sz="2400">
                <a:latin typeface="Avenir Book" panose="02000503020000020003" pitchFamily="2" charset="0"/>
              </a:rPr>
              <a:t>- youth worker, Strand One A</a:t>
            </a:r>
            <a:endParaRPr lang="en-GB" sz="2400">
              <a:latin typeface="Avenir Book" panose="02000503020000020003" pitchFamily="2" charset="0"/>
            </a:endParaRPr>
          </a:p>
        </p:txBody>
      </p:sp>
      <p:sp>
        <p:nvSpPr>
          <p:cNvPr id="4" name="Title 3">
            <a:extLst>
              <a:ext uri="{FF2B5EF4-FFF2-40B4-BE49-F238E27FC236}">
                <a16:creationId xmlns:a16="http://schemas.microsoft.com/office/drawing/2014/main" id="{09EAB750-9890-1A57-A064-D38618EA1AB6}"/>
              </a:ext>
            </a:extLst>
          </p:cNvPr>
          <p:cNvSpPr>
            <a:spLocks noGrp="1"/>
          </p:cNvSpPr>
          <p:nvPr>
            <p:ph type="title"/>
          </p:nvPr>
        </p:nvSpPr>
        <p:spPr/>
        <p:txBody>
          <a:bodyPr>
            <a:normAutofit/>
          </a:bodyPr>
          <a:lstStyle/>
          <a:p>
            <a:r>
              <a:rPr lang="en-US" sz="2400">
                <a:effectLst/>
                <a:ea typeface="Calibri" panose="020F0502020204030204" pitchFamily="34" charset="0"/>
                <a:cs typeface="Arial" panose="020B0604020202020204" pitchFamily="34" charset="0"/>
              </a:rPr>
              <a:t>“Our main partnerships, they’re actually evolving from the work that we did [on </a:t>
            </a:r>
            <a:r>
              <a:rPr lang="en-US" sz="2400" err="1">
                <a:effectLst/>
                <a:ea typeface="Calibri" panose="020F0502020204030204" pitchFamily="34" charset="0"/>
                <a:cs typeface="Arial" panose="020B0604020202020204" pitchFamily="34" charset="0"/>
              </a:rPr>
              <a:t>EmpowHER</a:t>
            </a:r>
            <a:r>
              <a:rPr lang="en-US" sz="2400">
                <a:effectLst/>
                <a:ea typeface="Calibri" panose="020F0502020204030204" pitchFamily="34" charset="0"/>
                <a:cs typeface="Arial" panose="020B0604020202020204" pitchFamily="34" charset="0"/>
              </a:rPr>
              <a:t> Legacy]. There are more organisations taking an interest in what we’re doing and they’re including us in a few things going forward. One that particularly stood out was the offer of a community space. We’ve actually got access to a space. So that’s been a really, really big one for us”</a:t>
            </a:r>
            <a:endParaRPr lang="en-GB" sz="3200"/>
          </a:p>
        </p:txBody>
      </p:sp>
    </p:spTree>
    <p:extLst>
      <p:ext uri="{BB962C8B-B14F-4D97-AF65-F5344CB8AC3E}">
        <p14:creationId xmlns:p14="http://schemas.microsoft.com/office/powerpoint/2010/main" val="4142948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17633"/>
            <a:ext cx="9882848" cy="1453415"/>
          </a:xfrm>
        </p:spPr>
        <p:txBody>
          <a:bodyPr>
            <a:noAutofit/>
          </a:bodyPr>
          <a:lstStyle/>
          <a:p>
            <a:r>
              <a:rPr lang="en-US" sz="4400"/>
              <a:t>Embedding elements of </a:t>
            </a:r>
            <a:r>
              <a:rPr lang="en-US" sz="4400" err="1"/>
              <a:t>EmpowHER</a:t>
            </a:r>
            <a:endParaRPr lang="en-GB" sz="4400"/>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783772" y="1504918"/>
            <a:ext cx="10431782" cy="5035449"/>
          </a:xfrm>
        </p:spPr>
        <p:txBody>
          <a:bodyPr/>
          <a:lstStyle/>
          <a:p>
            <a:pPr marL="0" indent="0">
              <a:buNone/>
            </a:pPr>
            <a:r>
              <a:rPr lang="en-US" sz="2000" b="1"/>
              <a:t>Funding</a:t>
            </a:r>
          </a:p>
          <a:p>
            <a:r>
              <a:rPr lang="en-US" sz="2000"/>
              <a:t>Participation in </a:t>
            </a:r>
            <a:r>
              <a:rPr lang="en-US" sz="2000" err="1"/>
              <a:t>EmpowHER</a:t>
            </a:r>
            <a:r>
              <a:rPr lang="en-US" sz="2000"/>
              <a:t> helped youth organisations articulate their delivery of YSA by providing the vocabulary and broadened definition of social action – youth workers explained this opens up funding opportunities</a:t>
            </a:r>
          </a:p>
          <a:p>
            <a:r>
              <a:rPr lang="en-US" sz="2000"/>
              <a:t>Several youth workers confident in securing additional funding – for reasons including the existing evidence of impact, association with UK Youth’s brand, the local profile achieved to date through delivering </a:t>
            </a:r>
            <a:r>
              <a:rPr lang="en-US" sz="2000" err="1"/>
              <a:t>EmpowHER</a:t>
            </a:r>
            <a:endParaRPr lang="en-US" sz="2000"/>
          </a:p>
          <a:p>
            <a:pPr marL="0" indent="0">
              <a:buNone/>
            </a:pPr>
            <a:r>
              <a:rPr lang="en-US" sz="2000" b="1"/>
              <a:t>Most common elements youth workers intend to embed:</a:t>
            </a:r>
          </a:p>
          <a:p>
            <a:r>
              <a:rPr lang="en-US" sz="2000"/>
              <a:t>Gender targeted work</a:t>
            </a:r>
          </a:p>
          <a:p>
            <a:r>
              <a:rPr lang="en-US" sz="2000"/>
              <a:t>More social learning and social action</a:t>
            </a:r>
          </a:p>
          <a:p>
            <a:r>
              <a:rPr lang="en-US" sz="2000" err="1"/>
              <a:t>EmpowHER</a:t>
            </a:r>
            <a:r>
              <a:rPr lang="en-US" sz="2000"/>
              <a:t> model in its entirety</a:t>
            </a:r>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2120513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317633"/>
            <a:ext cx="9882848" cy="1453415"/>
          </a:xfrm>
        </p:spPr>
        <p:txBody>
          <a:bodyPr>
            <a:normAutofit fontScale="90000"/>
          </a:bodyPr>
          <a:lstStyle/>
          <a:p>
            <a:r>
              <a:rPr lang="en-US"/>
              <a:t>Investment to underpin </a:t>
            </a:r>
            <a:br>
              <a:rPr lang="en-US"/>
            </a:br>
            <a:r>
              <a:rPr lang="en-US"/>
              <a:t>models like </a:t>
            </a:r>
            <a:r>
              <a:rPr lang="en-US" err="1"/>
              <a:t>EmpowHER</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1975585"/>
            <a:ext cx="9882848" cy="1453415"/>
          </a:xfrm>
        </p:spPr>
        <p:txBody>
          <a:bodyPr/>
          <a:lstStyle/>
          <a:p>
            <a:pPr>
              <a:spcAft>
                <a:spcPts val="1200"/>
              </a:spcAft>
            </a:pPr>
            <a:r>
              <a:rPr lang="en-US" sz="2000"/>
              <a:t>Youth </a:t>
            </a:r>
            <a:r>
              <a:rPr lang="en-US" sz="2000" err="1"/>
              <a:t>organisations</a:t>
            </a:r>
            <a:r>
              <a:rPr lang="en-US" sz="2000"/>
              <a:t> are facing huge challenges with funding, staff retention and upskilling staff</a:t>
            </a:r>
          </a:p>
          <a:p>
            <a:pPr>
              <a:spcAft>
                <a:spcPts val="1200"/>
              </a:spcAft>
            </a:pPr>
            <a:r>
              <a:rPr lang="en-US" sz="2000"/>
              <a:t>Youth </a:t>
            </a:r>
            <a:r>
              <a:rPr lang="en-US" sz="2000" err="1"/>
              <a:t>organisations</a:t>
            </a:r>
            <a:r>
              <a:rPr lang="en-US" sz="2000"/>
              <a:t> are seeing higher demand for services as well as young people with much more complex and urgent needs</a:t>
            </a:r>
          </a:p>
          <a:p>
            <a:pPr>
              <a:spcAft>
                <a:spcPts val="1200"/>
              </a:spcAft>
            </a:pPr>
            <a:r>
              <a:rPr lang="en-US" sz="2000"/>
              <a:t>Some youth </a:t>
            </a:r>
            <a:r>
              <a:rPr lang="en-US" sz="2000" err="1"/>
              <a:t>organisations</a:t>
            </a:r>
            <a:r>
              <a:rPr lang="en-US" sz="2000"/>
              <a:t> struggled to deliver </a:t>
            </a:r>
            <a:r>
              <a:rPr lang="en-US" sz="2000" err="1"/>
              <a:t>EmpowHER</a:t>
            </a:r>
            <a:r>
              <a:rPr lang="en-US" sz="2000"/>
              <a:t> altogether</a:t>
            </a:r>
          </a:p>
          <a:p>
            <a:pPr>
              <a:spcAft>
                <a:spcPts val="1200"/>
              </a:spcAft>
            </a:pPr>
            <a:r>
              <a:rPr lang="en-US" sz="2000"/>
              <a:t>To underpin models like </a:t>
            </a:r>
            <a:r>
              <a:rPr lang="en-US" sz="2000" err="1"/>
              <a:t>EmpowHER</a:t>
            </a:r>
            <a:r>
              <a:rPr lang="en-US" sz="2000"/>
              <a:t>, significant financial investment is needed to </a:t>
            </a:r>
            <a:r>
              <a:rPr lang="en-US" sz="2000" err="1"/>
              <a:t>stabilise</a:t>
            </a:r>
            <a:r>
              <a:rPr lang="en-US" sz="2000"/>
              <a:t> the youth sector and youth sector infrastructure </a:t>
            </a:r>
            <a:r>
              <a:rPr lang="en-US" sz="2000" err="1"/>
              <a:t>organisations</a:t>
            </a:r>
            <a:r>
              <a:rPr lang="en-US" sz="2000"/>
              <a:t> need to invest in the workforce.</a:t>
            </a:r>
          </a:p>
          <a:p>
            <a:pPr marL="0" indent="0">
              <a:buNone/>
            </a:pPr>
            <a:endParaRPr lang="en-US" sz="2000"/>
          </a:p>
          <a:p>
            <a:pPr marL="0" indent="0">
              <a:buNone/>
            </a:pPr>
            <a:endParaRPr lang="en-US" sz="2000"/>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445355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1D54-539D-EBE9-F8E7-DC966EE12E03}"/>
              </a:ext>
            </a:extLst>
          </p:cNvPr>
          <p:cNvSpPr>
            <a:spLocks noGrp="1"/>
          </p:cNvSpPr>
          <p:nvPr>
            <p:ph type="title"/>
          </p:nvPr>
        </p:nvSpPr>
        <p:spPr>
          <a:xfrm>
            <a:off x="1154576" y="2503124"/>
            <a:ext cx="9882848" cy="2829271"/>
          </a:xfrm>
        </p:spPr>
        <p:txBody>
          <a:bodyPr>
            <a:normAutofit/>
          </a:bodyPr>
          <a:lstStyle/>
          <a:p>
            <a:r>
              <a:rPr lang="en-US"/>
              <a:t>Key findings and implications: Evaluation approach and </a:t>
            </a:r>
            <a:r>
              <a:rPr lang="en-US" err="1"/>
              <a:t>programme</a:t>
            </a:r>
            <a:r>
              <a:rPr lang="en-US"/>
              <a:t> design</a:t>
            </a:r>
            <a:endParaRPr lang="en-GB"/>
          </a:p>
        </p:txBody>
      </p:sp>
    </p:spTree>
    <p:extLst>
      <p:ext uri="{BB962C8B-B14F-4D97-AF65-F5344CB8AC3E}">
        <p14:creationId xmlns:p14="http://schemas.microsoft.com/office/powerpoint/2010/main" val="2613560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440729"/>
            <a:ext cx="9882848" cy="1631203"/>
          </a:xfrm>
        </p:spPr>
        <p:txBody>
          <a:bodyPr>
            <a:normAutofit fontScale="90000"/>
          </a:bodyPr>
          <a:lstStyle/>
          <a:p>
            <a:r>
              <a:rPr lang="en-US"/>
              <a:t>Learning through evaluation limitations and challenges</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2317654"/>
            <a:ext cx="9882848" cy="3457503"/>
          </a:xfrm>
        </p:spPr>
        <p:txBody>
          <a:bodyPr/>
          <a:lstStyle/>
          <a:p>
            <a:pPr>
              <a:spcAft>
                <a:spcPts val="600"/>
              </a:spcAft>
            </a:pPr>
            <a:r>
              <a:rPr lang="en-US" sz="2000" b="1"/>
              <a:t>Comparing across strands and putting controls in place – </a:t>
            </a:r>
            <a:r>
              <a:rPr lang="en-US" sz="2000"/>
              <a:t>high staff turnover led to loss of skills and knowledge and </a:t>
            </a:r>
            <a:r>
              <a:rPr lang="en-US" sz="2000" err="1"/>
              <a:t>organisations</a:t>
            </a:r>
            <a:r>
              <a:rPr lang="en-US" sz="2000"/>
              <a:t> bolstered delivery by using their reserves or other forms of support.</a:t>
            </a:r>
          </a:p>
          <a:p>
            <a:pPr>
              <a:spcAft>
                <a:spcPts val="600"/>
              </a:spcAft>
            </a:pPr>
            <a:r>
              <a:rPr lang="en-US" sz="2000" b="1"/>
              <a:t>Inadequate resourcing and communication of the evaluation requirements led to data gaps in some areas.</a:t>
            </a:r>
          </a:p>
          <a:p>
            <a:pPr>
              <a:spcAft>
                <a:spcPts val="600"/>
              </a:spcAft>
            </a:pPr>
            <a:r>
              <a:rPr lang="en-US" sz="2000" b="1"/>
              <a:t>Using </a:t>
            </a:r>
            <a:r>
              <a:rPr lang="en-US" sz="2000" b="1" err="1"/>
              <a:t>standardised</a:t>
            </a:r>
            <a:r>
              <a:rPr lang="en-US" sz="2000" b="1"/>
              <a:t> outcomes measures and/or measures of fidelity to the model</a:t>
            </a:r>
          </a:p>
          <a:p>
            <a:pPr>
              <a:spcAft>
                <a:spcPts val="600"/>
              </a:spcAft>
            </a:pPr>
            <a:r>
              <a:rPr lang="en-US" sz="2000" b="1"/>
              <a:t>Designing for adequate sample sizes</a:t>
            </a:r>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894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1D54-539D-EBE9-F8E7-DC966EE12E03}"/>
              </a:ext>
            </a:extLst>
          </p:cNvPr>
          <p:cNvSpPr>
            <a:spLocks noGrp="1"/>
          </p:cNvSpPr>
          <p:nvPr>
            <p:ph type="title"/>
          </p:nvPr>
        </p:nvSpPr>
        <p:spPr>
          <a:xfrm>
            <a:off x="1154576" y="2503125"/>
            <a:ext cx="9882848" cy="2049624"/>
          </a:xfrm>
        </p:spPr>
        <p:txBody>
          <a:bodyPr>
            <a:normAutofit/>
          </a:bodyPr>
          <a:lstStyle/>
          <a:p>
            <a:r>
              <a:rPr lang="en-US"/>
              <a:t>Implications for UK Youth </a:t>
            </a:r>
            <a:br>
              <a:rPr lang="en-US"/>
            </a:br>
            <a:r>
              <a:rPr lang="en-US"/>
              <a:t>and the sector</a:t>
            </a:r>
            <a:endParaRPr lang="en-GB"/>
          </a:p>
        </p:txBody>
      </p:sp>
    </p:spTree>
    <p:extLst>
      <p:ext uri="{BB962C8B-B14F-4D97-AF65-F5344CB8AC3E}">
        <p14:creationId xmlns:p14="http://schemas.microsoft.com/office/powerpoint/2010/main" val="4052607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0091-CF59-200D-FDEC-1BC1883584E3}"/>
              </a:ext>
            </a:extLst>
          </p:cNvPr>
          <p:cNvSpPr>
            <a:spLocks noGrp="1"/>
          </p:cNvSpPr>
          <p:nvPr>
            <p:ph type="title"/>
          </p:nvPr>
        </p:nvSpPr>
        <p:spPr/>
        <p:txBody>
          <a:bodyPr/>
          <a:lstStyle/>
          <a:p>
            <a:r>
              <a:rPr lang="en-US"/>
              <a:t>For the sector</a:t>
            </a:r>
            <a:endParaRPr lang="en-GB"/>
          </a:p>
        </p:txBody>
      </p:sp>
      <p:sp>
        <p:nvSpPr>
          <p:cNvPr id="3" name="Text Placeholder 2">
            <a:extLst>
              <a:ext uri="{FF2B5EF4-FFF2-40B4-BE49-F238E27FC236}">
                <a16:creationId xmlns:a16="http://schemas.microsoft.com/office/drawing/2014/main" id="{8B2F836C-972F-92C6-941F-7E4C8E4CCC88}"/>
              </a:ext>
            </a:extLst>
          </p:cNvPr>
          <p:cNvSpPr>
            <a:spLocks noGrp="1"/>
          </p:cNvSpPr>
          <p:nvPr>
            <p:ph type="body" sz="quarter" idx="10"/>
          </p:nvPr>
        </p:nvSpPr>
        <p:spPr>
          <a:xfrm>
            <a:off x="1221397" y="2031968"/>
            <a:ext cx="9882848" cy="3523817"/>
          </a:xfrm>
        </p:spPr>
        <p:txBody>
          <a:bodyPr/>
          <a:lstStyle/>
          <a:p>
            <a:r>
              <a:rPr lang="en-US"/>
              <a:t>We have a scalable model, which we know has legacy impact and can be shared in the sector </a:t>
            </a:r>
          </a:p>
          <a:p>
            <a:r>
              <a:rPr lang="en-US"/>
              <a:t>Funding alone does not equal impact – resources (e.g. Toolkit), support (</a:t>
            </a:r>
            <a:r>
              <a:rPr lang="en-US" err="1"/>
              <a:t>e.g</a:t>
            </a:r>
            <a:r>
              <a:rPr lang="en-US"/>
              <a:t> training/peer support) and funding must be combined </a:t>
            </a:r>
          </a:p>
          <a:p>
            <a:r>
              <a:rPr lang="en-GB"/>
              <a:t>The sector must focus on workforce development – </a:t>
            </a:r>
            <a:r>
              <a:rPr lang="en-GB" err="1"/>
              <a:t>EmpowHER</a:t>
            </a:r>
            <a:r>
              <a:rPr lang="en-GB"/>
              <a:t> highlights the need for us to provide higher quality CPD opportunities to support and retain great youth workers</a:t>
            </a:r>
          </a:p>
        </p:txBody>
      </p:sp>
      <p:pic>
        <p:nvPicPr>
          <p:cNvPr id="4" name="Picture 2" descr="A picture containing text&#10;&#10;Description automatically generated">
            <a:extLst>
              <a:ext uri="{FF2B5EF4-FFF2-40B4-BE49-F238E27FC236}">
                <a16:creationId xmlns:a16="http://schemas.microsoft.com/office/drawing/2014/main" id="{255B16F3-5C78-E5F8-CFC0-06394DC896C1}"/>
              </a:ext>
            </a:extLst>
          </p:cNvPr>
          <p:cNvPicPr>
            <a:picLocks noChangeAspect="1"/>
          </p:cNvPicPr>
          <p:nvPr/>
        </p:nvPicPr>
        <p:blipFill rotWithShape="1">
          <a:blip r:embed="rId2"/>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282809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0091-CF59-200D-FDEC-1BC1883584E3}"/>
              </a:ext>
            </a:extLst>
          </p:cNvPr>
          <p:cNvSpPr>
            <a:spLocks noGrp="1"/>
          </p:cNvSpPr>
          <p:nvPr>
            <p:ph type="title"/>
          </p:nvPr>
        </p:nvSpPr>
        <p:spPr>
          <a:xfrm>
            <a:off x="1154576" y="619337"/>
            <a:ext cx="9882848" cy="1143000"/>
          </a:xfrm>
        </p:spPr>
        <p:txBody>
          <a:bodyPr/>
          <a:lstStyle/>
          <a:p>
            <a:r>
              <a:rPr lang="en-US"/>
              <a:t>For UK Youth</a:t>
            </a:r>
            <a:endParaRPr lang="en-GB"/>
          </a:p>
        </p:txBody>
      </p:sp>
      <p:sp>
        <p:nvSpPr>
          <p:cNvPr id="3" name="Text Placeholder 2">
            <a:extLst>
              <a:ext uri="{FF2B5EF4-FFF2-40B4-BE49-F238E27FC236}">
                <a16:creationId xmlns:a16="http://schemas.microsoft.com/office/drawing/2014/main" id="{8B2F836C-972F-92C6-941F-7E4C8E4CCC88}"/>
              </a:ext>
            </a:extLst>
          </p:cNvPr>
          <p:cNvSpPr>
            <a:spLocks noGrp="1"/>
          </p:cNvSpPr>
          <p:nvPr>
            <p:ph type="body" sz="quarter" idx="10"/>
          </p:nvPr>
        </p:nvSpPr>
        <p:spPr>
          <a:xfrm>
            <a:off x="586155" y="1656829"/>
            <a:ext cx="11396078" cy="3853017"/>
          </a:xfrm>
        </p:spPr>
        <p:txBody>
          <a:bodyPr vert="horz" lIns="91440" tIns="45720" rIns="91440" bIns="45720" rtlCol="0" anchor="t">
            <a:noAutofit/>
          </a:bodyPr>
          <a:lstStyle/>
          <a:p>
            <a:r>
              <a:rPr lang="en-US" sz="2200"/>
              <a:t>Learning from </a:t>
            </a:r>
            <a:r>
              <a:rPr lang="en-US" sz="2200" err="1"/>
              <a:t>EmpowHER</a:t>
            </a:r>
            <a:r>
              <a:rPr lang="en-US" sz="2200"/>
              <a:t> has directly impacted our new strategic direction:</a:t>
            </a:r>
          </a:p>
          <a:p>
            <a:pPr marL="914400" lvl="1">
              <a:spcBef>
                <a:spcPts val="1400"/>
              </a:spcBef>
            </a:pPr>
            <a:r>
              <a:rPr lang="en-US" sz="2200"/>
              <a:t>Focus on long term investment over number of organisations funded </a:t>
            </a:r>
          </a:p>
          <a:p>
            <a:pPr marL="914400" lvl="1">
              <a:spcBef>
                <a:spcPts val="1400"/>
              </a:spcBef>
            </a:pPr>
            <a:r>
              <a:rPr lang="en-US" sz="2200"/>
              <a:t>Focus on workforce development </a:t>
            </a:r>
          </a:p>
          <a:p>
            <a:pPr marL="914400" lvl="1">
              <a:spcBef>
                <a:spcPts val="1400"/>
              </a:spcBef>
            </a:pPr>
            <a:r>
              <a:rPr lang="en-US" sz="2200"/>
              <a:t>Critical need for further evidence to demonstrate impactful, long-term, sustainable activities </a:t>
            </a:r>
          </a:p>
          <a:p>
            <a:pPr marL="914400" lvl="1">
              <a:spcBef>
                <a:spcPts val="1400"/>
              </a:spcBef>
            </a:pPr>
            <a:r>
              <a:rPr lang="en-US" sz="2200" err="1"/>
              <a:t>Programme</a:t>
            </a:r>
            <a:r>
              <a:rPr lang="en-US" sz="2200"/>
              <a:t> itself to be </a:t>
            </a:r>
            <a:r>
              <a:rPr lang="en-US" sz="2200" err="1"/>
              <a:t>priortised</a:t>
            </a:r>
            <a:r>
              <a:rPr lang="en-US" sz="2200"/>
              <a:t> for further funding </a:t>
            </a:r>
          </a:p>
          <a:p>
            <a:pPr lvl="2"/>
            <a:endParaRPr lang="en-GB"/>
          </a:p>
        </p:txBody>
      </p:sp>
      <p:pic>
        <p:nvPicPr>
          <p:cNvPr id="4" name="Picture 2" descr="A picture containing text&#10;&#10;Description automatically generated">
            <a:extLst>
              <a:ext uri="{FF2B5EF4-FFF2-40B4-BE49-F238E27FC236}">
                <a16:creationId xmlns:a16="http://schemas.microsoft.com/office/drawing/2014/main" id="{255B16F3-5C78-E5F8-CFC0-06394DC896C1}"/>
              </a:ext>
            </a:extLst>
          </p:cNvPr>
          <p:cNvPicPr>
            <a:picLocks noChangeAspect="1"/>
          </p:cNvPicPr>
          <p:nvPr/>
        </p:nvPicPr>
        <p:blipFill rotWithShape="1">
          <a:blip r:embed="rId2"/>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289147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78086F-9E7E-8759-B688-7941B873FFB5}"/>
              </a:ext>
            </a:extLst>
          </p:cNvPr>
          <p:cNvPicPr>
            <a:picLocks noChangeAspect="1"/>
          </p:cNvPicPr>
          <p:nvPr/>
        </p:nvPicPr>
        <p:blipFill rotWithShape="1">
          <a:blip r:embed="rId3"/>
          <a:srcRect l="24493" t="39688" r="5556" b="26280"/>
          <a:stretch/>
        </p:blipFill>
        <p:spPr>
          <a:xfrm>
            <a:off x="3607303" y="2205096"/>
            <a:ext cx="8165596" cy="2653623"/>
          </a:xfrm>
          <a:prstGeom prst="rect">
            <a:avLst/>
          </a:prstGeom>
          <a:solidFill>
            <a:srgbClr val="C41C53"/>
          </a:solidFill>
        </p:spPr>
      </p:pic>
      <p:pic>
        <p:nvPicPr>
          <p:cNvPr id="2" name="Picture 1">
            <a:extLst>
              <a:ext uri="{FF2B5EF4-FFF2-40B4-BE49-F238E27FC236}">
                <a16:creationId xmlns:a16="http://schemas.microsoft.com/office/drawing/2014/main" id="{C4E47382-7B26-3A9C-BB6D-7B91BD8D7136}"/>
              </a:ext>
            </a:extLst>
          </p:cNvPr>
          <p:cNvPicPr>
            <a:picLocks noChangeAspect="1"/>
          </p:cNvPicPr>
          <p:nvPr/>
        </p:nvPicPr>
        <p:blipFill rotWithShape="1">
          <a:blip r:embed="rId4"/>
          <a:srcRect l="33961" t="18427" r="35028" b="6067"/>
          <a:stretch/>
        </p:blipFill>
        <p:spPr>
          <a:xfrm rot="21011131">
            <a:off x="597656" y="1911327"/>
            <a:ext cx="2744357" cy="3758577"/>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E5E651B6-50B9-024C-BCEB-085E0912096C}"/>
              </a:ext>
            </a:extLst>
          </p:cNvPr>
          <p:cNvSpPr>
            <a:spLocks noGrp="1"/>
          </p:cNvSpPr>
          <p:nvPr>
            <p:ph type="title"/>
          </p:nvPr>
        </p:nvSpPr>
        <p:spPr>
          <a:xfrm>
            <a:off x="1154576" y="279698"/>
            <a:ext cx="9882848" cy="1217798"/>
          </a:xfrm>
        </p:spPr>
        <p:txBody>
          <a:bodyPr/>
          <a:lstStyle/>
          <a:p>
            <a:r>
              <a:rPr lang="en-GB" sz="4400">
                <a:solidFill>
                  <a:srgbClr val="1B5EAC"/>
                </a:solidFill>
              </a:rPr>
              <a:t>Why hasn’t this problem been solved already?</a:t>
            </a:r>
          </a:p>
        </p:txBody>
      </p:sp>
    </p:spTree>
    <p:extLst>
      <p:ext uri="{BB962C8B-B14F-4D97-AF65-F5344CB8AC3E}">
        <p14:creationId xmlns:p14="http://schemas.microsoft.com/office/powerpoint/2010/main" val="2036122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675C6C-5801-5D7B-5B7A-6EABFDB39964}"/>
              </a:ext>
            </a:extLst>
          </p:cNvPr>
          <p:cNvPicPr>
            <a:picLocks noChangeAspect="1"/>
          </p:cNvPicPr>
          <p:nvPr/>
        </p:nvPicPr>
        <p:blipFill>
          <a:blip r:embed="rId2"/>
          <a:stretch>
            <a:fillRect/>
          </a:stretch>
        </p:blipFill>
        <p:spPr>
          <a:xfrm>
            <a:off x="368781" y="1723292"/>
            <a:ext cx="11637481" cy="2644287"/>
          </a:xfrm>
          <a:prstGeom prst="rect">
            <a:avLst/>
          </a:prstGeom>
        </p:spPr>
      </p:pic>
    </p:spTree>
    <p:extLst>
      <p:ext uri="{BB962C8B-B14F-4D97-AF65-F5344CB8AC3E}">
        <p14:creationId xmlns:p14="http://schemas.microsoft.com/office/powerpoint/2010/main" val="2491307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F2ED-9BCF-A56F-26E0-739F2E57E030}"/>
              </a:ext>
            </a:extLst>
          </p:cNvPr>
          <p:cNvSpPr>
            <a:spLocks noGrp="1"/>
          </p:cNvSpPr>
          <p:nvPr>
            <p:ph type="title"/>
          </p:nvPr>
        </p:nvSpPr>
        <p:spPr>
          <a:xfrm>
            <a:off x="1154576" y="117574"/>
            <a:ext cx="9882848" cy="1143000"/>
          </a:xfrm>
        </p:spPr>
        <p:txBody>
          <a:bodyPr/>
          <a:lstStyle/>
          <a:p>
            <a:r>
              <a:rPr lang="en-US"/>
              <a:t>A: Direct Delivery Model</a:t>
            </a:r>
            <a:endParaRPr lang="en-GB"/>
          </a:p>
        </p:txBody>
      </p:sp>
      <p:sp>
        <p:nvSpPr>
          <p:cNvPr id="3" name="Text Placeholder 2">
            <a:extLst>
              <a:ext uri="{FF2B5EF4-FFF2-40B4-BE49-F238E27FC236}">
                <a16:creationId xmlns:a16="http://schemas.microsoft.com/office/drawing/2014/main" id="{A6E1A714-203B-27AF-D039-615B2450BFDA}"/>
              </a:ext>
            </a:extLst>
          </p:cNvPr>
          <p:cNvSpPr>
            <a:spLocks noGrp="1"/>
          </p:cNvSpPr>
          <p:nvPr>
            <p:ph type="body" sz="quarter" idx="10"/>
          </p:nvPr>
        </p:nvSpPr>
        <p:spPr>
          <a:xfrm>
            <a:off x="441453" y="1147171"/>
            <a:ext cx="11361080" cy="1982391"/>
          </a:xfrm>
        </p:spPr>
        <p:txBody>
          <a:bodyPr/>
          <a:lstStyle/>
          <a:p>
            <a:r>
              <a:rPr lang="en-GB" sz="1900">
                <a:solidFill>
                  <a:schemeClr val="tx1"/>
                </a:solidFill>
              </a:rPr>
              <a:t>Designing and delivering </a:t>
            </a:r>
            <a:r>
              <a:rPr lang="en-GB" sz="1900" b="1">
                <a:solidFill>
                  <a:schemeClr val="accent2"/>
                </a:solidFill>
              </a:rPr>
              <a:t>scalable, life-changing youth development content </a:t>
            </a:r>
            <a:r>
              <a:rPr lang="en-GB" sz="1900">
                <a:solidFill>
                  <a:schemeClr val="tx1"/>
                </a:solidFill>
              </a:rPr>
              <a:t>relating to each of our focus areas </a:t>
            </a:r>
            <a:r>
              <a:rPr lang="en-GB" sz="1900" i="1">
                <a:solidFill>
                  <a:schemeClr val="tx1"/>
                </a:solidFill>
              </a:rPr>
              <a:t>(mental health; employability; physical literacy &amp; outdoor learning; social action</a:t>
            </a:r>
            <a:r>
              <a:rPr lang="en-GB" sz="1900">
                <a:solidFill>
                  <a:schemeClr val="tx1"/>
                </a:solidFill>
              </a:rPr>
              <a:t>). All based on extensive learning from previous activity like </a:t>
            </a:r>
            <a:r>
              <a:rPr lang="en-GB" sz="1900" err="1">
                <a:solidFill>
                  <a:schemeClr val="tx1"/>
                </a:solidFill>
              </a:rPr>
              <a:t>EmpowHER</a:t>
            </a:r>
            <a:r>
              <a:rPr lang="en-GB" sz="1900">
                <a:solidFill>
                  <a:schemeClr val="tx1"/>
                </a:solidFill>
              </a:rPr>
              <a:t> and Inspire. </a:t>
            </a:r>
          </a:p>
          <a:p>
            <a:r>
              <a:rPr lang="en-GB" sz="1900">
                <a:solidFill>
                  <a:schemeClr val="tx1"/>
                </a:solidFill>
              </a:rPr>
              <a:t>We deliver through </a:t>
            </a:r>
            <a:r>
              <a:rPr lang="en-GB" sz="1900" b="1">
                <a:solidFill>
                  <a:schemeClr val="accent2"/>
                </a:solidFill>
              </a:rPr>
              <a:t>structured programmes, grants, and outdoor learning social enterprise </a:t>
            </a:r>
            <a:r>
              <a:rPr lang="en-GB" sz="1900">
                <a:solidFill>
                  <a:schemeClr val="tx1"/>
                </a:solidFill>
              </a:rPr>
              <a:t>to diverse organisations that deliver youth work</a:t>
            </a:r>
          </a:p>
          <a:p>
            <a:pPr marL="370205" indent="-370205">
              <a:buFont typeface="+mj-lt"/>
              <a:buAutoNum type="arabicPeriod"/>
            </a:pPr>
            <a:endParaRPr lang="en-GB" sz="1800">
              <a:solidFill>
                <a:schemeClr val="tx1"/>
              </a:solidFill>
            </a:endParaRPr>
          </a:p>
        </p:txBody>
      </p:sp>
      <p:sp>
        <p:nvSpPr>
          <p:cNvPr id="5" name="TextBox 4">
            <a:extLst>
              <a:ext uri="{FF2B5EF4-FFF2-40B4-BE49-F238E27FC236}">
                <a16:creationId xmlns:a16="http://schemas.microsoft.com/office/drawing/2014/main" id="{7CBA0330-2587-BF44-001D-4D66774D6A39}"/>
              </a:ext>
            </a:extLst>
          </p:cNvPr>
          <p:cNvSpPr txBox="1"/>
          <p:nvPr/>
        </p:nvSpPr>
        <p:spPr>
          <a:xfrm>
            <a:off x="1155422" y="3283580"/>
            <a:ext cx="9933141" cy="2739211"/>
          </a:xfrm>
          <a:prstGeom prst="rect">
            <a:avLst/>
          </a:prstGeom>
          <a:noFill/>
        </p:spPr>
        <p:txBody>
          <a:bodyPr wrap="square" lIns="91440" tIns="45720" rIns="91440" bIns="45720" anchor="t">
            <a:spAutoFit/>
          </a:bodyPr>
          <a:lstStyle/>
          <a:p>
            <a:pPr marL="370205" marR="0" lvl="4" indent="-3702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C51149"/>
                </a:solidFill>
                <a:effectLst/>
                <a:uLnTx/>
                <a:uFillTx/>
                <a:latin typeface="Avenir"/>
                <a:ea typeface="+mn-ea"/>
                <a:cs typeface="+mn-cs"/>
                <a:sym typeface="Avenir"/>
              </a:rPr>
              <a:t>Building connections: </a:t>
            </a:r>
            <a:r>
              <a:rPr kumimoji="0" lang="en-GB" sz="1800" b="0" i="0" u="none" strike="noStrike" kern="1200" cap="none" spc="0" normalizeH="0" baseline="0" noProof="0">
                <a:ln>
                  <a:noFill/>
                </a:ln>
                <a:solidFill>
                  <a:srgbClr val="000000"/>
                </a:solidFill>
                <a:effectLst/>
                <a:uLnTx/>
                <a:uFillTx/>
                <a:latin typeface="Avenir"/>
                <a:ea typeface="+mn-ea"/>
                <a:cs typeface="+mn-cs"/>
              </a:rPr>
              <a:t>Increasing mutual understanding &amp; collaboration between youth work organisations and other services (including outdoor learning) in their communities, and using these connections to enable youth workers to act as ‘community link workers’ that maximise support available for young people, as we’ve seen through partnership working on </a:t>
            </a:r>
            <a:r>
              <a:rPr kumimoji="0" lang="en-GB" sz="1800" b="0" i="0" u="none" strike="noStrike" kern="1200" cap="none" spc="0" normalizeH="0" baseline="0" noProof="0" err="1">
                <a:ln>
                  <a:noFill/>
                </a:ln>
                <a:solidFill>
                  <a:srgbClr val="000000"/>
                </a:solidFill>
                <a:effectLst/>
                <a:uLnTx/>
                <a:uFillTx/>
                <a:latin typeface="Avenir"/>
                <a:ea typeface="+mn-ea"/>
                <a:cs typeface="+mn-cs"/>
              </a:rPr>
              <a:t>EmpowHER</a:t>
            </a:r>
            <a:r>
              <a:rPr kumimoji="0" lang="en-GB" sz="1800" b="0" i="0" u="none" strike="noStrike" kern="1200" cap="none" spc="0" normalizeH="0" baseline="0" noProof="0">
                <a:ln>
                  <a:noFill/>
                </a:ln>
                <a:solidFill>
                  <a:srgbClr val="000000"/>
                </a:solidFill>
                <a:effectLst/>
                <a:uLnTx/>
                <a:uFillTx/>
                <a:latin typeface="Avenir"/>
                <a:ea typeface="+mn-ea"/>
                <a:cs typeface="+mn-cs"/>
              </a:rPr>
              <a:t> Legacy.</a:t>
            </a:r>
          </a:p>
          <a:p>
            <a:pPr marL="370205" marR="0" lvl="4" indent="-3702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Avenir Book" panose="02000503020000020003" pitchFamily="2" charset="0"/>
              <a:ea typeface="+mn-ea"/>
              <a:cs typeface="+mn-cs"/>
            </a:endParaRPr>
          </a:p>
          <a:p>
            <a:pPr marL="370205" marR="0" lvl="3" indent="-3702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C51149"/>
                </a:solidFill>
                <a:effectLst/>
                <a:uLnTx/>
                <a:uFillTx/>
                <a:latin typeface="Avenir"/>
                <a:ea typeface="+mn-ea"/>
                <a:cs typeface="+mn-cs"/>
              </a:rPr>
              <a:t>Building aspirations: </a:t>
            </a:r>
            <a:r>
              <a:rPr kumimoji="0" lang="en-GB" sz="1800" b="0" i="0" u="none" strike="noStrike" kern="1200" cap="none" spc="0" normalizeH="0" baseline="0" noProof="0">
                <a:ln>
                  <a:noFill/>
                </a:ln>
                <a:solidFill>
                  <a:srgbClr val="000000"/>
                </a:solidFill>
                <a:effectLst/>
                <a:uLnTx/>
                <a:uFillTx/>
                <a:latin typeface="Avenir"/>
                <a:ea typeface="+mn-ea"/>
                <a:cs typeface="+mn-cs"/>
              </a:rPr>
              <a:t>Providing targeted support and learning experiences to improve young people’s confidence, essential skills, and goal setting</a:t>
            </a:r>
          </a:p>
          <a:p>
            <a:pPr marL="370205" marR="0" lvl="3" indent="-3702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Avenir Book" panose="02000503020000020003" pitchFamily="2" charset="0"/>
              <a:ea typeface="+mn-ea"/>
              <a:cs typeface="+mn-cs"/>
            </a:endParaRPr>
          </a:p>
          <a:p>
            <a:pPr marL="370205" marR="0" lvl="3" indent="-3702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C51149"/>
                </a:solidFill>
                <a:effectLst/>
                <a:uLnTx/>
                <a:uFillTx/>
                <a:latin typeface="Avenir"/>
                <a:ea typeface="+mn-ea"/>
                <a:cs typeface="+mn-cs"/>
              </a:rPr>
              <a:t>Building experiences: </a:t>
            </a:r>
            <a:r>
              <a:rPr kumimoji="0" lang="en-GB" sz="1800" b="0" i="0" u="none" strike="noStrike" kern="1200" cap="none" spc="0" normalizeH="0" baseline="0" noProof="0">
                <a:ln>
                  <a:noFill/>
                </a:ln>
                <a:solidFill>
                  <a:srgbClr val="000000"/>
                </a:solidFill>
                <a:effectLst/>
                <a:uLnTx/>
                <a:uFillTx/>
                <a:latin typeface="Avenir"/>
                <a:ea typeface="+mn-ea"/>
                <a:cs typeface="+mn-cs"/>
                <a:sym typeface="Avenir"/>
              </a:rPr>
              <a:t>Facilitating in-depth opportunities for young people to engage in positive activities, apply their new skills, and foster leadership capabilities </a:t>
            </a:r>
          </a:p>
        </p:txBody>
      </p:sp>
    </p:spTree>
    <p:extLst>
      <p:ext uri="{BB962C8B-B14F-4D97-AF65-F5344CB8AC3E}">
        <p14:creationId xmlns:p14="http://schemas.microsoft.com/office/powerpoint/2010/main" val="818597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F2ED-9BCF-A56F-26E0-739F2E57E030}"/>
              </a:ext>
            </a:extLst>
          </p:cNvPr>
          <p:cNvSpPr>
            <a:spLocks noGrp="1"/>
          </p:cNvSpPr>
          <p:nvPr>
            <p:ph type="title"/>
          </p:nvPr>
        </p:nvSpPr>
        <p:spPr>
          <a:xfrm>
            <a:off x="1154575" y="253610"/>
            <a:ext cx="9882848" cy="1143000"/>
          </a:xfrm>
        </p:spPr>
        <p:txBody>
          <a:bodyPr/>
          <a:lstStyle/>
          <a:p>
            <a:r>
              <a:rPr lang="en-US"/>
              <a:t>B: Network Development Model</a:t>
            </a:r>
            <a:endParaRPr lang="en-GB"/>
          </a:p>
        </p:txBody>
      </p:sp>
      <p:sp>
        <p:nvSpPr>
          <p:cNvPr id="3" name="Text Placeholder 2">
            <a:extLst>
              <a:ext uri="{FF2B5EF4-FFF2-40B4-BE49-F238E27FC236}">
                <a16:creationId xmlns:a16="http://schemas.microsoft.com/office/drawing/2014/main" id="{A6E1A714-203B-27AF-D039-615B2450BFDA}"/>
              </a:ext>
            </a:extLst>
          </p:cNvPr>
          <p:cNvSpPr>
            <a:spLocks noGrp="1"/>
          </p:cNvSpPr>
          <p:nvPr>
            <p:ph type="body" sz="quarter" idx="10"/>
          </p:nvPr>
        </p:nvSpPr>
        <p:spPr>
          <a:xfrm>
            <a:off x="586994" y="1626986"/>
            <a:ext cx="11018011" cy="4594427"/>
          </a:xfrm>
        </p:spPr>
        <p:txBody>
          <a:bodyPr/>
          <a:lstStyle/>
          <a:p>
            <a:pPr marL="457200" indent="-457200">
              <a:buFont typeface="+mj-lt"/>
              <a:buAutoNum type="arabicPeriod"/>
            </a:pPr>
            <a:r>
              <a:rPr lang="en-GB" sz="1800" b="1">
                <a:solidFill>
                  <a:schemeClr val="accent2"/>
                </a:solidFill>
              </a:rPr>
              <a:t>Going to where people are</a:t>
            </a:r>
            <a:r>
              <a:rPr lang="en-GB" sz="1800" b="1">
                <a:solidFill>
                  <a:schemeClr val="tx1"/>
                </a:solidFill>
              </a:rPr>
              <a:t> </a:t>
            </a:r>
            <a:r>
              <a:rPr lang="en-GB" sz="1800">
                <a:solidFill>
                  <a:schemeClr val="tx1"/>
                </a:solidFill>
              </a:rPr>
              <a:t>with cross-sector outreach, influencing &amp; raising profile of youth work (comms; PR; thought-leadership); engaging in influential networks run by others relevant to our focus areas; &amp; influencing design of training of allied professionals </a:t>
            </a:r>
          </a:p>
          <a:p>
            <a:pPr marL="457200" indent="-457200">
              <a:buFont typeface="+mj-lt"/>
              <a:buAutoNum type="arabicPeriod"/>
            </a:pPr>
            <a:r>
              <a:rPr lang="en-GB" sz="1800" b="1">
                <a:solidFill>
                  <a:schemeClr val="accent2"/>
                </a:solidFill>
              </a:rPr>
              <a:t>Stewarding advocates outside of youth sector </a:t>
            </a:r>
            <a:r>
              <a:rPr lang="en-GB" sz="1800">
                <a:solidFill>
                  <a:schemeClr val="tx1"/>
                </a:solidFill>
              </a:rPr>
              <a:t>(e.g. #iwill sector groups; Business Leaders for Youth Work; Institute of Outdoor Learning) – equipping them with common language, research insights, learning from other sectors, amplifying their messages etc</a:t>
            </a:r>
          </a:p>
          <a:p>
            <a:pPr marL="457200" indent="-457200">
              <a:buFont typeface="+mj-lt"/>
              <a:buAutoNum type="arabicPeriod"/>
            </a:pPr>
            <a:r>
              <a:rPr lang="en-GB" sz="1800" b="1">
                <a:solidFill>
                  <a:schemeClr val="accent2"/>
                </a:solidFill>
              </a:rPr>
              <a:t>Joined-Up Institute </a:t>
            </a:r>
            <a:r>
              <a:rPr lang="en-GB" sz="1800">
                <a:solidFill>
                  <a:schemeClr val="tx1"/>
                </a:solidFill>
              </a:rPr>
              <a:t>large-scale conferences bridging silos for cross-sector workforce development, joint problem solving and scaling of solutions (with lead in and lead out development support)</a:t>
            </a:r>
          </a:p>
          <a:p>
            <a:pPr marL="457200" indent="-457200">
              <a:buFont typeface="+mj-lt"/>
              <a:buAutoNum type="arabicPeriod"/>
            </a:pPr>
            <a:r>
              <a:rPr lang="en-GB" sz="1800" b="1">
                <a:solidFill>
                  <a:schemeClr val="accent2"/>
                </a:solidFill>
              </a:rPr>
              <a:t>Scaling impact with youth work infrastructure orgs</a:t>
            </a:r>
            <a:r>
              <a:rPr lang="en-GB" sz="1800">
                <a:solidFill>
                  <a:schemeClr val="tx1"/>
                </a:solidFill>
              </a:rPr>
              <a:t> (locally, regionally, and nationally) to provide capacity to fully participate in Joined Up and support grassroots youth organisations to build local cross-sector partnerships (linked to Building Connections component of Delivery Model)</a:t>
            </a:r>
          </a:p>
        </p:txBody>
      </p:sp>
    </p:spTree>
    <p:extLst>
      <p:ext uri="{BB962C8B-B14F-4D97-AF65-F5344CB8AC3E}">
        <p14:creationId xmlns:p14="http://schemas.microsoft.com/office/powerpoint/2010/main" val="1255702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F8B360-225A-ABFC-7854-AD7A38AB10CD}"/>
              </a:ext>
            </a:extLst>
          </p:cNvPr>
          <p:cNvSpPr>
            <a:spLocks noGrp="1"/>
          </p:cNvSpPr>
          <p:nvPr>
            <p:ph type="body" sz="quarter" idx="10"/>
          </p:nvPr>
        </p:nvSpPr>
        <p:spPr>
          <a:xfrm>
            <a:off x="750057" y="1533646"/>
            <a:ext cx="10542871" cy="4200739"/>
          </a:xfrm>
        </p:spPr>
        <p:txBody>
          <a:bodyPr vert="horz" lIns="109728" tIns="54864" rIns="109728" bIns="54864" rtlCol="0" anchor="t">
            <a:noAutofit/>
          </a:bodyPr>
          <a:lstStyle/>
          <a:p>
            <a:pPr marL="0" indent="0">
              <a:buNone/>
            </a:pPr>
            <a:r>
              <a:rPr lang="en-GB" sz="2150"/>
              <a:t>Each of the three annual events will include co-created opportunities for:</a:t>
            </a:r>
          </a:p>
          <a:p>
            <a:pPr>
              <a:buClr>
                <a:schemeClr val="accent4"/>
              </a:buClr>
            </a:pPr>
            <a:r>
              <a:rPr lang="en-GB" sz="2150" b="1">
                <a:solidFill>
                  <a:schemeClr val="accent4"/>
                </a:solidFill>
              </a:rPr>
              <a:t>Discovery:</a:t>
            </a:r>
            <a:r>
              <a:rPr lang="en-GB" sz="2150">
                <a:solidFill>
                  <a:schemeClr val="accent4"/>
                </a:solidFill>
              </a:rPr>
              <a:t> </a:t>
            </a:r>
            <a:r>
              <a:rPr lang="en-GB" sz="2150"/>
              <a:t>a chance to connect and be inspired</a:t>
            </a:r>
          </a:p>
          <a:p>
            <a:pPr>
              <a:buClr>
                <a:schemeClr val="accent4"/>
              </a:buClr>
            </a:pPr>
            <a:r>
              <a:rPr lang="en-GB" sz="2150" b="1">
                <a:solidFill>
                  <a:schemeClr val="accent4"/>
                </a:solidFill>
              </a:rPr>
              <a:t>Provocation:</a:t>
            </a:r>
            <a:r>
              <a:rPr lang="en-GB" sz="2150">
                <a:solidFill>
                  <a:schemeClr val="accent4"/>
                </a:solidFill>
              </a:rPr>
              <a:t> </a:t>
            </a:r>
            <a:r>
              <a:rPr lang="en-GB" sz="2150"/>
              <a:t>an opportunity to explore new perspectives, ideas, innovations, and be challenged</a:t>
            </a:r>
          </a:p>
          <a:p>
            <a:pPr>
              <a:buClr>
                <a:schemeClr val="accent4"/>
              </a:buClr>
            </a:pPr>
            <a:r>
              <a:rPr lang="en-GB" sz="2150" b="1">
                <a:solidFill>
                  <a:schemeClr val="accent4"/>
                </a:solidFill>
              </a:rPr>
              <a:t>Learning: </a:t>
            </a:r>
            <a:r>
              <a:rPr lang="en-GB" sz="2150"/>
              <a:t>developing specific skills and techniques</a:t>
            </a:r>
          </a:p>
          <a:p>
            <a:pPr>
              <a:buClr>
                <a:schemeClr val="accent4"/>
              </a:buClr>
            </a:pPr>
            <a:r>
              <a:rPr lang="en-GB" sz="2150" b="1">
                <a:solidFill>
                  <a:schemeClr val="accent4"/>
                </a:solidFill>
              </a:rPr>
              <a:t>Co-creation: </a:t>
            </a:r>
            <a:r>
              <a:rPr lang="en-GB" sz="2150"/>
              <a:t>problem solving alongside others who share the same aims</a:t>
            </a:r>
          </a:p>
          <a:p>
            <a:pPr>
              <a:buClr>
                <a:schemeClr val="accent4"/>
              </a:buClr>
            </a:pPr>
            <a:r>
              <a:rPr lang="en-GB" sz="2150" b="1">
                <a:solidFill>
                  <a:schemeClr val="accent4"/>
                </a:solidFill>
              </a:rPr>
              <a:t>Action: </a:t>
            </a:r>
            <a:r>
              <a:rPr lang="en-GB" sz="2150"/>
              <a:t>committing to making changes in policies, practices, resources, relationships, power dynamics, and mental models/ mindsets</a:t>
            </a:r>
          </a:p>
        </p:txBody>
      </p:sp>
      <p:sp>
        <p:nvSpPr>
          <p:cNvPr id="2" name="Title 1">
            <a:extLst>
              <a:ext uri="{FF2B5EF4-FFF2-40B4-BE49-F238E27FC236}">
                <a16:creationId xmlns:a16="http://schemas.microsoft.com/office/drawing/2014/main" id="{7E76D494-1B32-7D98-DA69-31E43CBB150D}"/>
              </a:ext>
            </a:extLst>
          </p:cNvPr>
          <p:cNvSpPr>
            <a:spLocks noGrp="1"/>
          </p:cNvSpPr>
          <p:nvPr>
            <p:ph type="title"/>
          </p:nvPr>
        </p:nvSpPr>
        <p:spPr>
          <a:xfrm>
            <a:off x="1080069" y="127310"/>
            <a:ext cx="9882848" cy="1143000"/>
          </a:xfrm>
        </p:spPr>
        <p:txBody>
          <a:bodyPr/>
          <a:lstStyle/>
          <a:p>
            <a:r>
              <a:rPr lang="en-US">
                <a:solidFill>
                  <a:schemeClr val="accent4"/>
                </a:solidFill>
              </a:rPr>
              <a:t>Joined-Up Institute</a:t>
            </a:r>
            <a:endParaRPr lang="en-GB">
              <a:solidFill>
                <a:schemeClr val="accent4"/>
              </a:solidFill>
            </a:endParaRPr>
          </a:p>
        </p:txBody>
      </p:sp>
    </p:spTree>
    <p:extLst>
      <p:ext uri="{BB962C8B-B14F-4D97-AF65-F5344CB8AC3E}">
        <p14:creationId xmlns:p14="http://schemas.microsoft.com/office/powerpoint/2010/main" val="1767897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440729"/>
            <a:ext cx="9882848" cy="1631203"/>
          </a:xfrm>
        </p:spPr>
        <p:txBody>
          <a:bodyPr>
            <a:normAutofit/>
          </a:bodyPr>
          <a:lstStyle/>
          <a:p>
            <a:r>
              <a:rPr lang="en-US"/>
              <a:t>Workforce development</a:t>
            </a:r>
            <a:endParaRPr lang="en-GB"/>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pic>
        <p:nvPicPr>
          <p:cNvPr id="12" name="Picture 11">
            <a:extLst>
              <a:ext uri="{FF2B5EF4-FFF2-40B4-BE49-F238E27FC236}">
                <a16:creationId xmlns:a16="http://schemas.microsoft.com/office/drawing/2014/main" id="{C0D6768B-9B60-A71E-3D80-140C517D6AE7}"/>
              </a:ext>
            </a:extLst>
          </p:cNvPr>
          <p:cNvPicPr>
            <a:picLocks noChangeAspect="1"/>
          </p:cNvPicPr>
          <p:nvPr/>
        </p:nvPicPr>
        <p:blipFill>
          <a:blip r:embed="rId4"/>
          <a:stretch>
            <a:fillRect/>
          </a:stretch>
        </p:blipFill>
        <p:spPr>
          <a:xfrm>
            <a:off x="249551" y="1869856"/>
            <a:ext cx="11803511" cy="1854496"/>
          </a:xfrm>
          <a:prstGeom prst="rect">
            <a:avLst/>
          </a:prstGeom>
        </p:spPr>
      </p:pic>
      <p:pic>
        <p:nvPicPr>
          <p:cNvPr id="14" name="Picture 13">
            <a:extLst>
              <a:ext uri="{FF2B5EF4-FFF2-40B4-BE49-F238E27FC236}">
                <a16:creationId xmlns:a16="http://schemas.microsoft.com/office/drawing/2014/main" id="{9D3D538C-7D25-57A0-BAF7-CD22460446E2}"/>
              </a:ext>
            </a:extLst>
          </p:cNvPr>
          <p:cNvPicPr>
            <a:picLocks noChangeAspect="1"/>
          </p:cNvPicPr>
          <p:nvPr/>
        </p:nvPicPr>
        <p:blipFill>
          <a:blip r:embed="rId5"/>
          <a:stretch>
            <a:fillRect/>
          </a:stretch>
        </p:blipFill>
        <p:spPr>
          <a:xfrm>
            <a:off x="875568" y="3724352"/>
            <a:ext cx="10839450" cy="1809750"/>
          </a:xfrm>
          <a:prstGeom prst="rect">
            <a:avLst/>
          </a:prstGeom>
        </p:spPr>
      </p:pic>
    </p:spTree>
    <p:extLst>
      <p:ext uri="{BB962C8B-B14F-4D97-AF65-F5344CB8AC3E}">
        <p14:creationId xmlns:p14="http://schemas.microsoft.com/office/powerpoint/2010/main" val="1877842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750456"/>
            <a:ext cx="9882848" cy="895463"/>
          </a:xfrm>
        </p:spPr>
        <p:txBody>
          <a:bodyPr>
            <a:normAutofit fontScale="90000"/>
          </a:bodyPr>
          <a:lstStyle/>
          <a:p>
            <a:r>
              <a:rPr lang="en-US" sz="5250"/>
              <a:t>C: How we </a:t>
            </a:r>
            <a:r>
              <a:rPr lang="en-US" sz="5250" err="1"/>
              <a:t>organise</a:t>
            </a:r>
            <a:r>
              <a:rPr lang="en-US" sz="5250"/>
              <a:t> ourselves and our evaluation approaches</a:t>
            </a:r>
            <a:endParaRPr lang="en-GB" sz="5250"/>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2059931"/>
            <a:ext cx="9882848" cy="3739135"/>
          </a:xfrm>
        </p:spPr>
        <p:txBody>
          <a:bodyPr/>
          <a:lstStyle/>
          <a:p>
            <a:pPr marL="0" indent="0">
              <a:spcAft>
                <a:spcPts val="600"/>
              </a:spcAft>
              <a:buNone/>
            </a:pPr>
            <a:r>
              <a:rPr lang="en-GB" sz="1800" b="1">
                <a:solidFill>
                  <a:srgbClr val="262626"/>
                </a:solidFill>
                <a:latin typeface="Avenir Book" panose="02000503020000020003" pitchFamily="2" charset="0"/>
                <a:ea typeface="Times New Roman" panose="02020603050405020304" pitchFamily="18" charset="0"/>
                <a:cs typeface="Arial" panose="020B0604020202020204" pitchFamily="34" charset="0"/>
              </a:rPr>
              <a:t>UK Youth is building evaluation capacity and expertise, both internally and externally as a key partner in sector initiatives.</a:t>
            </a:r>
          </a:p>
          <a:p>
            <a:pPr>
              <a:spcAft>
                <a:spcPts val="600"/>
              </a:spcAft>
            </a:pPr>
            <a:r>
              <a:rPr lang="en-GB" sz="1800" b="1">
                <a:solidFill>
                  <a:srgbClr val="262626"/>
                </a:solidFill>
                <a:latin typeface="Avenir Book" panose="02000503020000020003" pitchFamily="2" charset="0"/>
                <a:ea typeface="Times New Roman" panose="02020603050405020304" pitchFamily="18" charset="0"/>
                <a:cs typeface="Arial" panose="020B0604020202020204" pitchFamily="34" charset="0"/>
              </a:rPr>
              <a:t>Internally, our Design and Evaluation teams now sit in the same function</a:t>
            </a:r>
            <a:r>
              <a:rPr lang="en-GB" sz="1800">
                <a:solidFill>
                  <a:srgbClr val="262626"/>
                </a:solidFill>
                <a:latin typeface="Avenir Book" panose="02000503020000020003" pitchFamily="2" charset="0"/>
                <a:ea typeface="Times New Roman" panose="02020603050405020304" pitchFamily="18" charset="0"/>
                <a:cs typeface="Arial" panose="020B0604020202020204" pitchFamily="34" charset="0"/>
              </a:rPr>
              <a:t> (Impact) and we are working more closely with delivery colleagues during programme design and inception.</a:t>
            </a:r>
          </a:p>
          <a:p>
            <a:pPr>
              <a:spcAft>
                <a:spcPts val="600"/>
              </a:spcAft>
            </a:pPr>
            <a:r>
              <a:rPr lang="en-GB" sz="1800" b="1">
                <a:solidFill>
                  <a:srgbClr val="262626"/>
                </a:solidFill>
                <a:latin typeface="Avenir Book" panose="02000503020000020003" pitchFamily="2" charset="0"/>
                <a:ea typeface="Times New Roman" panose="02020603050405020304" pitchFamily="18" charset="0"/>
                <a:cs typeface="Arial" panose="020B0604020202020204" pitchFamily="34" charset="0"/>
              </a:rPr>
              <a:t>Evaluations are no longer delivered in silo: </a:t>
            </a:r>
            <a:r>
              <a:rPr lang="en-GB" sz="1800">
                <a:solidFill>
                  <a:srgbClr val="262626"/>
                </a:solidFill>
                <a:latin typeface="Avenir Book" panose="02000503020000020003" pitchFamily="2" charset="0"/>
                <a:ea typeface="Times New Roman" panose="02020603050405020304" pitchFamily="18" charset="0"/>
                <a:cs typeface="Arial" panose="020B0604020202020204" pitchFamily="34" charset="0"/>
              </a:rPr>
              <a:t>E.g. We’ve improved and simplified our organisation-wide impact framework and we are currently synthesising learning across all of our YSA work.</a:t>
            </a:r>
            <a:endParaRPr lang="en-GB" sz="1800" b="1">
              <a:solidFill>
                <a:srgbClr val="262626"/>
              </a:solidFill>
              <a:latin typeface="Avenir Book" panose="02000503020000020003" pitchFamily="2" charset="0"/>
              <a:ea typeface="Times New Roman" panose="02020603050405020304" pitchFamily="18" charset="0"/>
              <a:cs typeface="Arial" panose="020B0604020202020204" pitchFamily="34" charset="0"/>
            </a:endParaRPr>
          </a:p>
          <a:p>
            <a:pPr>
              <a:spcAft>
                <a:spcPts val="600"/>
              </a:spcAft>
            </a:pPr>
            <a:r>
              <a:rPr lang="en-GB" sz="1800" b="1">
                <a:solidFill>
                  <a:srgbClr val="262626"/>
                </a:solidFill>
                <a:latin typeface="Avenir Book" panose="02000503020000020003" pitchFamily="2" charset="0"/>
                <a:ea typeface="Times New Roman" panose="02020603050405020304" pitchFamily="18" charset="0"/>
                <a:cs typeface="Arial" panose="020B0604020202020204" pitchFamily="34" charset="0"/>
              </a:rPr>
              <a:t>We are a lead partner on sector initiatives seeking to standardise data in the youth sector</a:t>
            </a:r>
            <a:endParaRPr lang="en-GB" sz="1800">
              <a:solidFill>
                <a:srgbClr val="262626"/>
              </a:solidFill>
              <a:latin typeface="Avenir Book" panose="02000503020000020003" pitchFamily="2" charset="0"/>
              <a:ea typeface="Times New Roman" panose="02020603050405020304" pitchFamily="18" charset="0"/>
              <a:cs typeface="Arial" panose="020B0604020202020204" pitchFamily="34" charset="0"/>
            </a:endParaRPr>
          </a:p>
          <a:p>
            <a:pPr>
              <a:spcAft>
                <a:spcPts val="600"/>
              </a:spcAft>
            </a:pPr>
            <a:endParaRPr lang="en-GB" sz="1800">
              <a:solidFill>
                <a:srgbClr val="262626"/>
              </a:solidFill>
              <a:effectLst/>
              <a:latin typeface="Avenir Book" panose="02000503020000020003" pitchFamily="2" charset="0"/>
              <a:ea typeface="Times New Roman" panose="02020603050405020304" pitchFamily="18" charset="0"/>
              <a:cs typeface="Arial" panose="020B0604020202020204" pitchFamily="34" charset="0"/>
            </a:endParaRPr>
          </a:p>
        </p:txBody>
      </p:sp>
      <p:pic>
        <p:nvPicPr>
          <p:cNvPr id="2" name="Picture 2" descr="A picture containing text&#10;&#10;Description automatically generated">
            <a:extLst>
              <a:ext uri="{FF2B5EF4-FFF2-40B4-BE49-F238E27FC236}">
                <a16:creationId xmlns:a16="http://schemas.microsoft.com/office/drawing/2014/main" id="{656DB529-7D4B-C4F0-3887-C39A33FDAC02}"/>
              </a:ext>
            </a:extLst>
          </p:cNvPr>
          <p:cNvPicPr>
            <a:picLocks noChangeAspect="1"/>
          </p:cNvPicPr>
          <p:nvPr/>
        </p:nvPicPr>
        <p:blipFill rotWithShape="1">
          <a:blip r:embed="rId3"/>
          <a:srcRect l="-1017" t="-3448" r="678" b="37931"/>
          <a:stretch/>
        </p:blipFill>
        <p:spPr>
          <a:xfrm>
            <a:off x="249551" y="131004"/>
            <a:ext cx="1943692" cy="619453"/>
          </a:xfrm>
          <a:prstGeom prst="rect">
            <a:avLst/>
          </a:prstGeom>
        </p:spPr>
      </p:pic>
    </p:spTree>
    <p:extLst>
      <p:ext uri="{BB962C8B-B14F-4D97-AF65-F5344CB8AC3E}">
        <p14:creationId xmlns:p14="http://schemas.microsoft.com/office/powerpoint/2010/main" val="3502375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675C6C-5801-5D7B-5B7A-6EABFDB39964}"/>
              </a:ext>
            </a:extLst>
          </p:cNvPr>
          <p:cNvPicPr>
            <a:picLocks noChangeAspect="1"/>
          </p:cNvPicPr>
          <p:nvPr/>
        </p:nvPicPr>
        <p:blipFill>
          <a:blip r:embed="rId3"/>
          <a:stretch>
            <a:fillRect/>
          </a:stretch>
        </p:blipFill>
        <p:spPr>
          <a:xfrm>
            <a:off x="368781" y="1723292"/>
            <a:ext cx="11637481" cy="2644287"/>
          </a:xfrm>
          <a:prstGeom prst="rect">
            <a:avLst/>
          </a:prstGeom>
        </p:spPr>
      </p:pic>
    </p:spTree>
    <p:extLst>
      <p:ext uri="{BB962C8B-B14F-4D97-AF65-F5344CB8AC3E}">
        <p14:creationId xmlns:p14="http://schemas.microsoft.com/office/powerpoint/2010/main" val="846053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A85ED4-2B1F-8853-1D06-E42F54B3BEB6}"/>
              </a:ext>
            </a:extLst>
          </p:cNvPr>
          <p:cNvSpPr txBox="1"/>
          <p:nvPr/>
        </p:nvSpPr>
        <p:spPr>
          <a:xfrm>
            <a:off x="577272" y="1547090"/>
            <a:ext cx="11155794"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GB" sz="2200">
                <a:latin typeface="Avenir Book"/>
                <a:ea typeface="+mn-lt"/>
                <a:cs typeface="+mn-lt"/>
              </a:rPr>
              <a:t>Overall, how successful do you feel </a:t>
            </a:r>
            <a:r>
              <a:rPr lang="en-GB" sz="2200" err="1">
                <a:latin typeface="Avenir Book"/>
                <a:ea typeface="+mn-lt"/>
                <a:cs typeface="+mn-lt"/>
              </a:rPr>
              <a:t>EmpowHER</a:t>
            </a:r>
            <a:r>
              <a:rPr lang="en-GB" sz="2200">
                <a:latin typeface="Avenir Book"/>
                <a:ea typeface="+mn-lt"/>
                <a:cs typeface="+mn-lt"/>
              </a:rPr>
              <a:t> Legacy has been in terms of programme delivery and learning?</a:t>
            </a:r>
          </a:p>
          <a:p>
            <a:pPr marL="457200" indent="-457200">
              <a:buAutoNum type="arabicPeriod"/>
            </a:pPr>
            <a:endParaRPr lang="en-GB" sz="2200">
              <a:latin typeface="Avenir Book"/>
              <a:ea typeface="+mn-lt"/>
              <a:cs typeface="+mn-lt"/>
            </a:endParaRPr>
          </a:p>
          <a:p>
            <a:pPr marL="457200" indent="-457200">
              <a:buAutoNum type="arabicPeriod"/>
            </a:pPr>
            <a:r>
              <a:rPr lang="en-GB" sz="2200">
                <a:latin typeface="Avenir Book"/>
                <a:ea typeface="+mn-lt"/>
                <a:cs typeface="+mn-lt"/>
              </a:rPr>
              <a:t>What are the key takeaways for you in terms of how to successfully scale and embed </a:t>
            </a:r>
            <a:r>
              <a:rPr lang="en-GB" sz="2200" err="1">
                <a:latin typeface="Avenir Book"/>
                <a:ea typeface="+mn-lt"/>
                <a:cs typeface="+mn-lt"/>
              </a:rPr>
              <a:t>EmpowHER</a:t>
            </a:r>
            <a:r>
              <a:rPr lang="en-GB" sz="2200">
                <a:latin typeface="Avenir Book"/>
                <a:ea typeface="+mn-lt"/>
                <a:cs typeface="+mn-lt"/>
              </a:rPr>
              <a:t>?</a:t>
            </a:r>
          </a:p>
          <a:p>
            <a:pPr marL="457200" indent="-457200">
              <a:buAutoNum type="arabicPeriod"/>
            </a:pPr>
            <a:endParaRPr lang="en-GB" sz="2200">
              <a:latin typeface="Avenir Book"/>
              <a:ea typeface="+mn-lt"/>
              <a:cs typeface="+mn-lt"/>
            </a:endParaRPr>
          </a:p>
          <a:p>
            <a:pPr marL="457200" indent="-457200">
              <a:buAutoNum type="arabicPeriod"/>
            </a:pPr>
            <a:r>
              <a:rPr lang="en-GB" sz="2200">
                <a:latin typeface="Avenir Book"/>
                <a:ea typeface="+mn-lt"/>
                <a:cs typeface="+mn-lt"/>
              </a:rPr>
              <a:t>What are the key takeaways for you in terms of implications for the sector?</a:t>
            </a:r>
          </a:p>
          <a:p>
            <a:pPr marL="457200" indent="-457200">
              <a:buAutoNum type="arabicPeriod"/>
            </a:pPr>
            <a:endParaRPr lang="en-GB" sz="2200">
              <a:latin typeface="Avenir Book"/>
              <a:ea typeface="+mn-lt"/>
              <a:cs typeface="+mn-lt"/>
            </a:endParaRPr>
          </a:p>
          <a:p>
            <a:pPr marL="457200" indent="-457200">
              <a:buAutoNum type="arabicPeriod"/>
            </a:pPr>
            <a:r>
              <a:rPr lang="en-GB" sz="2200">
                <a:latin typeface="Avenir Book"/>
                <a:ea typeface="+mn-lt"/>
                <a:cs typeface="+mn-lt"/>
              </a:rPr>
              <a:t>Where do you see a role for Spirit and other funders in supporting us to drive UK Youth's strategy forward?</a:t>
            </a:r>
            <a:endParaRPr lang="en-GB" sz="2200">
              <a:latin typeface="Avenir Book"/>
            </a:endParaRPr>
          </a:p>
          <a:p>
            <a:pPr algn="l"/>
            <a:endParaRPr lang="en-GB" sz="2200">
              <a:latin typeface="Avenir Book"/>
            </a:endParaRPr>
          </a:p>
        </p:txBody>
      </p:sp>
      <p:sp>
        <p:nvSpPr>
          <p:cNvPr id="5" name="Title 5">
            <a:extLst>
              <a:ext uri="{FF2B5EF4-FFF2-40B4-BE49-F238E27FC236}">
                <a16:creationId xmlns:a16="http://schemas.microsoft.com/office/drawing/2014/main" id="{87503759-3E66-5A40-3802-B8D80C6D00A4}"/>
              </a:ext>
            </a:extLst>
          </p:cNvPr>
          <p:cNvSpPr>
            <a:spLocks noGrp="1"/>
          </p:cNvSpPr>
          <p:nvPr>
            <p:ph type="title"/>
          </p:nvPr>
        </p:nvSpPr>
        <p:spPr>
          <a:xfrm>
            <a:off x="1154576" y="369456"/>
            <a:ext cx="9882848" cy="895463"/>
          </a:xfrm>
        </p:spPr>
        <p:txBody>
          <a:bodyPr>
            <a:normAutofit/>
          </a:bodyPr>
          <a:lstStyle/>
          <a:p>
            <a:r>
              <a:rPr lang="en-US" sz="5250"/>
              <a:t>Questions to explore </a:t>
            </a:r>
            <a:endParaRPr lang="en-US"/>
          </a:p>
        </p:txBody>
      </p:sp>
    </p:spTree>
    <p:extLst>
      <p:ext uri="{BB962C8B-B14F-4D97-AF65-F5344CB8AC3E}">
        <p14:creationId xmlns:p14="http://schemas.microsoft.com/office/powerpoint/2010/main" val="3333438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15F08-AB7D-2E56-6120-1E4CA0EDAA38}"/>
              </a:ext>
            </a:extLst>
          </p:cNvPr>
          <p:cNvSpPr/>
          <p:nvPr/>
        </p:nvSpPr>
        <p:spPr>
          <a:xfrm>
            <a:off x="-165290" y="5407543"/>
            <a:ext cx="12792075" cy="1438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10;&#10;Description automatically generated">
            <a:extLst>
              <a:ext uri="{FF2B5EF4-FFF2-40B4-BE49-F238E27FC236}">
                <a16:creationId xmlns:a16="http://schemas.microsoft.com/office/drawing/2014/main" id="{06981F0B-AAC7-705A-BC19-0576C51ED32A}"/>
              </a:ext>
            </a:extLst>
          </p:cNvPr>
          <p:cNvPicPr>
            <a:picLocks noChangeAspect="1"/>
          </p:cNvPicPr>
          <p:nvPr/>
        </p:nvPicPr>
        <p:blipFill rotWithShape="1">
          <a:blip r:embed="rId2"/>
          <a:srcRect t="66207" r="-339" b="690"/>
          <a:stretch/>
        </p:blipFill>
        <p:spPr>
          <a:xfrm>
            <a:off x="1578122" y="5260105"/>
            <a:ext cx="9035756" cy="1438674"/>
          </a:xfrm>
          <a:prstGeom prst="rect">
            <a:avLst/>
          </a:prstGeom>
        </p:spPr>
      </p:pic>
    </p:spTree>
    <p:extLst>
      <p:ext uri="{BB962C8B-B14F-4D97-AF65-F5344CB8AC3E}">
        <p14:creationId xmlns:p14="http://schemas.microsoft.com/office/powerpoint/2010/main" val="30361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188482"/>
            <a:ext cx="9882848" cy="1143000"/>
          </a:xfrm>
        </p:spPr>
        <p:txBody>
          <a:bodyPr/>
          <a:lstStyle/>
          <a:p>
            <a:r>
              <a:rPr lang="en-US"/>
              <a:t>Why did we start </a:t>
            </a:r>
            <a:r>
              <a:rPr lang="en-US" err="1"/>
              <a:t>EmpowHER</a:t>
            </a:r>
            <a:r>
              <a:rPr lang="en-US"/>
              <a:t>?</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1154576" y="1634116"/>
            <a:ext cx="9882848" cy="4214234"/>
          </a:xfrm>
        </p:spPr>
        <p:txBody>
          <a:bodyPr vert="horz" lIns="91440" tIns="45720" rIns="91440" bIns="45720" rtlCol="0" anchor="t">
            <a:noAutofit/>
          </a:bodyPr>
          <a:lstStyle/>
          <a:p>
            <a:pPr marL="0" indent="0">
              <a:lnSpc>
                <a:spcPct val="107000"/>
              </a:lnSpc>
              <a:spcAft>
                <a:spcPts val="800"/>
              </a:spcAft>
              <a:buNone/>
            </a:pPr>
            <a:r>
              <a:rPr lang="en-GB" sz="1800">
                <a:effectLst/>
                <a:ea typeface="Calibri" panose="020F0502020204030204" pitchFamily="34" charset="0"/>
                <a:cs typeface="Arial"/>
              </a:rPr>
              <a:t>Before establishing the programme, we knew:</a:t>
            </a:r>
          </a:p>
          <a:p>
            <a:pPr marL="342900" lvl="0" indent="-342900">
              <a:lnSpc>
                <a:spcPct val="107000"/>
              </a:lnSpc>
              <a:spcAft>
                <a:spcPts val="800"/>
              </a:spcAft>
              <a:buFont typeface="Symbol" panose="05050102010706020507" pitchFamily="18" charset="2"/>
              <a:buChar char=""/>
            </a:pPr>
            <a:r>
              <a:rPr lang="en-GB" sz="1800">
                <a:effectLst/>
                <a:ea typeface="Calibri" panose="020F0502020204030204" pitchFamily="34" charset="0"/>
                <a:cs typeface="Arial"/>
              </a:rPr>
              <a:t>Just one in four young women and girls (YW&amp;G) between the ages of 7 and 21 described themselves as “very happy” – down from 41% in 2009 (Girlguiding, 2017)</a:t>
            </a:r>
          </a:p>
          <a:p>
            <a:pPr marL="342900" lvl="0" indent="-342900">
              <a:lnSpc>
                <a:spcPct val="107000"/>
              </a:lnSpc>
              <a:spcAft>
                <a:spcPts val="800"/>
              </a:spcAft>
              <a:buFont typeface="Symbol" panose="05050102010706020507" pitchFamily="18" charset="2"/>
              <a:buChar char=""/>
            </a:pPr>
            <a:r>
              <a:rPr lang="en-GB" sz="1800">
                <a:effectLst/>
                <a:ea typeface="Calibri" panose="020F0502020204030204" pitchFamily="34" charset="0"/>
                <a:cs typeface="Arial"/>
              </a:rPr>
              <a:t>Girls were found to have higher depressive symptoms than boys their age, with the risk increasing for those from lower income households (Children’s Society, 2018)</a:t>
            </a:r>
          </a:p>
          <a:p>
            <a:pPr marL="0" indent="0">
              <a:lnSpc>
                <a:spcPct val="107000"/>
              </a:lnSpc>
              <a:spcAft>
                <a:spcPts val="800"/>
              </a:spcAft>
              <a:buNone/>
            </a:pPr>
            <a:r>
              <a:rPr lang="en-GB" sz="1800">
                <a:effectLst/>
                <a:ea typeface="Calibri" panose="020F0502020204030204" pitchFamily="34" charset="0"/>
                <a:cs typeface="Arial"/>
              </a:rPr>
              <a:t>We now know that:</a:t>
            </a:r>
          </a:p>
          <a:p>
            <a:pPr marL="342900" lvl="0" indent="-342900">
              <a:lnSpc>
                <a:spcPct val="107000"/>
              </a:lnSpc>
              <a:spcAft>
                <a:spcPts val="800"/>
              </a:spcAft>
              <a:buFont typeface="Symbol" panose="05050102010706020507" pitchFamily="18" charset="2"/>
              <a:buChar char=""/>
            </a:pPr>
            <a:r>
              <a:rPr lang="en-GB" sz="1800">
                <a:effectLst/>
                <a:ea typeface="Calibri" panose="020F0502020204030204" pitchFamily="34" charset="0"/>
                <a:cs typeface="Arial"/>
              </a:rPr>
              <a:t>Social action has been identified as a pathway to improve wellbeing (NCVO, 2019)</a:t>
            </a:r>
          </a:p>
          <a:p>
            <a:pPr marL="342900" lvl="0" indent="-342900">
              <a:lnSpc>
                <a:spcPct val="107000"/>
              </a:lnSpc>
              <a:spcAft>
                <a:spcPts val="800"/>
              </a:spcAft>
              <a:buFont typeface="Symbol" panose="05050102010706020507" pitchFamily="18" charset="2"/>
              <a:buChar char=""/>
            </a:pPr>
            <a:r>
              <a:rPr lang="en-GB" sz="1800">
                <a:effectLst/>
                <a:ea typeface="Calibri" panose="020F0502020204030204" pitchFamily="34" charset="0"/>
                <a:cs typeface="Arial"/>
              </a:rPr>
              <a:t>Adults </a:t>
            </a:r>
            <a:r>
              <a:rPr lang="en-GB" sz="1800">
                <a:cs typeface="Arial"/>
              </a:rPr>
              <a:t>who are aware of youth social action view young people in a more positive light. (</a:t>
            </a:r>
            <a:r>
              <a:rPr lang="en-GB" sz="1800" err="1">
                <a:cs typeface="Arial"/>
              </a:rPr>
              <a:t>nfpResearch</a:t>
            </a:r>
            <a:r>
              <a:rPr lang="en-GB" sz="1800">
                <a:cs typeface="Arial"/>
              </a:rPr>
              <a:t>, 2022)</a:t>
            </a:r>
          </a:p>
          <a:p>
            <a:pPr marL="342900" lvl="0" indent="-342900">
              <a:lnSpc>
                <a:spcPct val="107000"/>
              </a:lnSpc>
              <a:spcAft>
                <a:spcPts val="800"/>
              </a:spcAft>
              <a:buFont typeface="Symbol" panose="05050102010706020507" pitchFamily="18" charset="2"/>
              <a:buChar char=""/>
            </a:pPr>
            <a:r>
              <a:rPr lang="en-GB" sz="1800">
                <a:effectLst/>
                <a:ea typeface="Avenir Book" panose="02000503020000020003" pitchFamily="2" charset="0"/>
                <a:cs typeface="Avenir Book" panose="02000503020000020003" pitchFamily="2" charset="0"/>
              </a:rPr>
              <a:t>However, many young people face barriers to participating in social action </a:t>
            </a:r>
            <a:r>
              <a:rPr lang="en-GB" sz="1800">
                <a:effectLst/>
                <a:ea typeface="Calibri" panose="020F0502020204030204" pitchFamily="34" charset="0"/>
                <a:cs typeface="Arial"/>
              </a:rPr>
              <a:t>(DCMS, 2021)</a:t>
            </a:r>
          </a:p>
          <a:p>
            <a:endParaRPr lang="en-GB"/>
          </a:p>
        </p:txBody>
      </p:sp>
    </p:spTree>
    <p:extLst>
      <p:ext uri="{BB962C8B-B14F-4D97-AF65-F5344CB8AC3E}">
        <p14:creationId xmlns:p14="http://schemas.microsoft.com/office/powerpoint/2010/main" val="10985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71251"/>
            <a:ext cx="9882848" cy="1143000"/>
          </a:xfrm>
        </p:spPr>
        <p:txBody>
          <a:bodyPr/>
          <a:lstStyle/>
          <a:p>
            <a:r>
              <a:rPr lang="en-US"/>
              <a:t>Starting </a:t>
            </a:r>
            <a:r>
              <a:rPr lang="en-US" err="1"/>
              <a:t>EmpowHER</a:t>
            </a:r>
            <a:endParaRPr lang="en-GB"/>
          </a:p>
        </p:txBody>
      </p:sp>
      <p:sp>
        <p:nvSpPr>
          <p:cNvPr id="7" name="Text Placeholder 6">
            <a:extLst>
              <a:ext uri="{FF2B5EF4-FFF2-40B4-BE49-F238E27FC236}">
                <a16:creationId xmlns:a16="http://schemas.microsoft.com/office/drawing/2014/main" id="{4EFA9396-9BDA-B652-957C-2C897CC54995}"/>
              </a:ext>
            </a:extLst>
          </p:cNvPr>
          <p:cNvSpPr>
            <a:spLocks noGrp="1"/>
          </p:cNvSpPr>
          <p:nvPr>
            <p:ph type="body" sz="quarter" idx="10"/>
          </p:nvPr>
        </p:nvSpPr>
        <p:spPr>
          <a:xfrm>
            <a:off x="967670" y="987503"/>
            <a:ext cx="10269214" cy="4214234"/>
          </a:xfrm>
        </p:spPr>
        <p:txBody>
          <a:bodyPr vert="horz" lIns="91440" tIns="45720" rIns="91440" bIns="45720" rtlCol="0" anchor="t">
            <a:noAutofit/>
          </a:bodyPr>
          <a:lstStyle/>
          <a:p>
            <a:pPr marL="285750" indent="-285750"/>
            <a:r>
              <a:rPr lang="en-GB" sz="1800" err="1">
                <a:solidFill>
                  <a:srgbClr val="656265"/>
                </a:solidFill>
                <a:cs typeface="Segoe UI"/>
              </a:rPr>
              <a:t>EmpowHER</a:t>
            </a:r>
            <a:r>
              <a:rPr lang="en-GB" sz="1800">
                <a:solidFill>
                  <a:srgbClr val="656265"/>
                </a:solidFill>
                <a:cs typeface="Segoe UI"/>
              </a:rPr>
              <a:t> started in 2018 to help young women and girls (YW&amp;G) lead change in their communities and build wellbeing by providing inclusive and meaningful social action opportunities </a:t>
            </a:r>
            <a:endParaRPr lang="en-US" sz="1800">
              <a:solidFill>
                <a:srgbClr val="656265"/>
              </a:solidFill>
              <a:cs typeface="Segoe UI"/>
            </a:endParaRPr>
          </a:p>
          <a:p>
            <a:pPr marL="285750" indent="-285750"/>
            <a:r>
              <a:rPr lang="en-GB" sz="1800">
                <a:solidFill>
                  <a:srgbClr val="656265"/>
                </a:solidFill>
                <a:cs typeface="Segoe UI"/>
              </a:rPr>
              <a:t>Programme funded by Spirit of 2012 and #iwill Fund and delivered in partnership with British Red Cross and Young Women's Trust </a:t>
            </a:r>
          </a:p>
          <a:p>
            <a:pPr marL="285750" indent="-285750"/>
            <a:r>
              <a:rPr lang="en-GB" sz="1800" err="1">
                <a:solidFill>
                  <a:srgbClr val="656265"/>
                </a:solidFill>
                <a:cs typeface="Segoe UI"/>
              </a:rPr>
              <a:t>EmpowHER</a:t>
            </a:r>
            <a:r>
              <a:rPr lang="en-GB" sz="1800">
                <a:solidFill>
                  <a:srgbClr val="656265"/>
                </a:solidFill>
                <a:cs typeface="Segoe UI"/>
              </a:rPr>
              <a:t> supported 1800+ YW&amp;Gs to give back and lead change in their communities.</a:t>
            </a:r>
            <a:r>
              <a:rPr lang="en-GB" sz="1800">
                <a:solidFill>
                  <a:srgbClr val="656265"/>
                </a:solidFill>
                <a:ea typeface="Verdana"/>
                <a:cs typeface="Segoe UI"/>
              </a:rPr>
              <a:t> </a:t>
            </a:r>
            <a:r>
              <a:rPr lang="en-GB" sz="1800">
                <a:solidFill>
                  <a:srgbClr val="656265"/>
                </a:solidFill>
                <a:cs typeface="Segoe UI"/>
              </a:rPr>
              <a:t>Of the participants: </a:t>
            </a:r>
          </a:p>
          <a:p>
            <a:pPr marL="822960" indent="-285750">
              <a:lnSpc>
                <a:spcPct val="100000"/>
              </a:lnSpc>
              <a:spcBef>
                <a:spcPts val="1400"/>
              </a:spcBef>
            </a:pPr>
            <a:r>
              <a:rPr lang="en-GB" sz="1800" b="1">
                <a:solidFill>
                  <a:schemeClr val="accent2"/>
                </a:solidFill>
                <a:ea typeface="+mj-ea"/>
                <a:cs typeface="+mj-cs"/>
              </a:rPr>
              <a:t>53%</a:t>
            </a:r>
            <a:r>
              <a:rPr lang="en-GB" sz="1800">
                <a:solidFill>
                  <a:srgbClr val="656265"/>
                </a:solidFill>
                <a:ea typeface="Verdana"/>
                <a:cs typeface="Segoe UI"/>
              </a:rPr>
              <a:t> </a:t>
            </a:r>
            <a:r>
              <a:rPr lang="en-GB" sz="1800">
                <a:solidFill>
                  <a:srgbClr val="656265"/>
                </a:solidFill>
                <a:cs typeface="Segoe UI"/>
              </a:rPr>
              <a:t>reported increased levels of happiness </a:t>
            </a:r>
          </a:p>
          <a:p>
            <a:pPr marL="822960" indent="-285750">
              <a:lnSpc>
                <a:spcPct val="100000"/>
              </a:lnSpc>
              <a:spcBef>
                <a:spcPts val="1400"/>
              </a:spcBef>
            </a:pPr>
            <a:r>
              <a:rPr lang="en-GB" sz="1800" b="1">
                <a:solidFill>
                  <a:schemeClr val="accent2"/>
                </a:solidFill>
                <a:ea typeface="+mj-ea"/>
                <a:cs typeface="+mj-cs"/>
              </a:rPr>
              <a:t>63%</a:t>
            </a:r>
            <a:r>
              <a:rPr lang="en-GB" sz="1800">
                <a:solidFill>
                  <a:srgbClr val="656265"/>
                </a:solidFill>
                <a:cs typeface="Segoe UI"/>
              </a:rPr>
              <a:t> reported increased levels of confidence</a:t>
            </a:r>
            <a:r>
              <a:rPr lang="en-GB" sz="1800">
                <a:solidFill>
                  <a:srgbClr val="656265"/>
                </a:solidFill>
                <a:ea typeface="Verdana"/>
                <a:cs typeface="Segoe UI"/>
              </a:rPr>
              <a:t> </a:t>
            </a:r>
          </a:p>
          <a:p>
            <a:pPr marL="822960" indent="-285750">
              <a:lnSpc>
                <a:spcPct val="100000"/>
              </a:lnSpc>
              <a:spcBef>
                <a:spcPts val="1400"/>
              </a:spcBef>
            </a:pPr>
            <a:r>
              <a:rPr lang="en-GB" sz="1800" b="1">
                <a:solidFill>
                  <a:schemeClr val="accent2"/>
                </a:solidFill>
                <a:ea typeface="+mj-ea"/>
                <a:cs typeface="+mj-cs"/>
              </a:rPr>
              <a:t>79%</a:t>
            </a:r>
            <a:r>
              <a:rPr lang="en-GB" sz="1800">
                <a:solidFill>
                  <a:srgbClr val="656265"/>
                </a:solidFill>
                <a:ea typeface="Verdana"/>
                <a:cs typeface="Segoe UI"/>
              </a:rPr>
              <a:t> </a:t>
            </a:r>
            <a:r>
              <a:rPr lang="en-GB" sz="1800">
                <a:solidFill>
                  <a:srgbClr val="656265"/>
                </a:solidFill>
                <a:cs typeface="Segoe UI"/>
              </a:rPr>
              <a:t>reported that they were “quite likely” or “very likely” to take part in volunteering in the next 12 months</a:t>
            </a:r>
          </a:p>
          <a:p>
            <a:endParaRPr lang="en-GB" sz="1100">
              <a:latin typeface="Verdana"/>
              <a:ea typeface="Verdana"/>
            </a:endParaRPr>
          </a:p>
          <a:p>
            <a:pPr marL="285750" indent="-285750"/>
            <a:endParaRPr lang="en-US"/>
          </a:p>
        </p:txBody>
      </p:sp>
      <p:pic>
        <p:nvPicPr>
          <p:cNvPr id="2" name="Picture 1" descr="A colorful logo with text&#10;&#10;Description automatically generated">
            <a:extLst>
              <a:ext uri="{FF2B5EF4-FFF2-40B4-BE49-F238E27FC236}">
                <a16:creationId xmlns:a16="http://schemas.microsoft.com/office/drawing/2014/main" id="{760D1C52-4FA0-6876-FEDA-76D59FBC14EC}"/>
              </a:ext>
            </a:extLst>
          </p:cNvPr>
          <p:cNvPicPr>
            <a:picLocks noChangeAspect="1"/>
          </p:cNvPicPr>
          <p:nvPr/>
        </p:nvPicPr>
        <p:blipFill>
          <a:blip r:embed="rId3"/>
          <a:stretch>
            <a:fillRect/>
          </a:stretch>
        </p:blipFill>
        <p:spPr>
          <a:xfrm>
            <a:off x="2990571" y="5533990"/>
            <a:ext cx="1713159" cy="1212359"/>
          </a:xfrm>
          <a:prstGeom prst="rect">
            <a:avLst/>
          </a:prstGeom>
        </p:spPr>
      </p:pic>
      <p:pic>
        <p:nvPicPr>
          <p:cNvPr id="3" name="Picture 2" descr="A red cross with black text&#10;&#10;Description automatically generated">
            <a:extLst>
              <a:ext uri="{FF2B5EF4-FFF2-40B4-BE49-F238E27FC236}">
                <a16:creationId xmlns:a16="http://schemas.microsoft.com/office/drawing/2014/main" id="{51C2BDB8-5A8B-664C-7E39-5D7427AA9699}"/>
              </a:ext>
            </a:extLst>
          </p:cNvPr>
          <p:cNvPicPr>
            <a:picLocks noChangeAspect="1"/>
          </p:cNvPicPr>
          <p:nvPr/>
        </p:nvPicPr>
        <p:blipFill>
          <a:blip r:embed="rId4"/>
          <a:stretch>
            <a:fillRect/>
          </a:stretch>
        </p:blipFill>
        <p:spPr>
          <a:xfrm>
            <a:off x="7456069" y="5346421"/>
            <a:ext cx="2025782" cy="1507413"/>
          </a:xfrm>
          <a:prstGeom prst="rect">
            <a:avLst/>
          </a:prstGeom>
        </p:spPr>
      </p:pic>
      <p:pic>
        <p:nvPicPr>
          <p:cNvPr id="4" name="Picture 3" descr="A yellow rectangular sign with black text&#10;&#10;Description automatically generated">
            <a:extLst>
              <a:ext uri="{FF2B5EF4-FFF2-40B4-BE49-F238E27FC236}">
                <a16:creationId xmlns:a16="http://schemas.microsoft.com/office/drawing/2014/main" id="{9D0778FC-982A-1647-5EC3-43A3DBA79957}"/>
              </a:ext>
            </a:extLst>
          </p:cNvPr>
          <p:cNvPicPr>
            <a:picLocks noChangeAspect="1"/>
          </p:cNvPicPr>
          <p:nvPr/>
        </p:nvPicPr>
        <p:blipFill rotWithShape="1">
          <a:blip r:embed="rId5"/>
          <a:srcRect t="37089" r="-413" b="-470"/>
          <a:stretch/>
        </p:blipFill>
        <p:spPr>
          <a:xfrm>
            <a:off x="121995" y="5530729"/>
            <a:ext cx="2374170" cy="1323335"/>
          </a:xfrm>
          <a:prstGeom prst="rect">
            <a:avLst/>
          </a:prstGeom>
        </p:spPr>
      </p:pic>
      <p:pic>
        <p:nvPicPr>
          <p:cNvPr id="5" name="Picture 4" descr="An orange arrow pointing up&#10;&#10;Description automatically generated">
            <a:extLst>
              <a:ext uri="{FF2B5EF4-FFF2-40B4-BE49-F238E27FC236}">
                <a16:creationId xmlns:a16="http://schemas.microsoft.com/office/drawing/2014/main" id="{2DEADEB9-F5D6-555D-AA75-CE439A9D2BD4}"/>
              </a:ext>
            </a:extLst>
          </p:cNvPr>
          <p:cNvPicPr>
            <a:picLocks noChangeAspect="1"/>
          </p:cNvPicPr>
          <p:nvPr/>
        </p:nvPicPr>
        <p:blipFill>
          <a:blip r:embed="rId6"/>
          <a:stretch>
            <a:fillRect/>
          </a:stretch>
        </p:blipFill>
        <p:spPr>
          <a:xfrm>
            <a:off x="9657862" y="5505520"/>
            <a:ext cx="2332893" cy="1288422"/>
          </a:xfrm>
          <a:prstGeom prst="rect">
            <a:avLst/>
          </a:prstGeom>
        </p:spPr>
      </p:pic>
    </p:spTree>
    <p:extLst>
      <p:ext uri="{BB962C8B-B14F-4D97-AF65-F5344CB8AC3E}">
        <p14:creationId xmlns:p14="http://schemas.microsoft.com/office/powerpoint/2010/main" val="134471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5990-A7FE-D162-82C5-404E3F27F0FF}"/>
              </a:ext>
            </a:extLst>
          </p:cNvPr>
          <p:cNvSpPr>
            <a:spLocks noGrp="1"/>
          </p:cNvSpPr>
          <p:nvPr>
            <p:ph type="title"/>
          </p:nvPr>
        </p:nvSpPr>
        <p:spPr>
          <a:xfrm>
            <a:off x="1154576" y="188482"/>
            <a:ext cx="9882848" cy="1143000"/>
          </a:xfrm>
        </p:spPr>
        <p:txBody>
          <a:bodyPr/>
          <a:lstStyle/>
          <a:p>
            <a:r>
              <a:rPr lang="en-US"/>
              <a:t>The </a:t>
            </a:r>
            <a:r>
              <a:rPr lang="en-US" err="1"/>
              <a:t>EmpowHER</a:t>
            </a:r>
            <a:r>
              <a:rPr lang="en-US"/>
              <a:t> Model</a:t>
            </a:r>
            <a:endParaRPr lang="en-GB"/>
          </a:p>
        </p:txBody>
      </p:sp>
      <p:pic>
        <p:nvPicPr>
          <p:cNvPr id="2" name="Picture 1" descr="A picture containing text, screenshot, cartoon, design&#10;&#10;Description automatically generated">
            <a:extLst>
              <a:ext uri="{FF2B5EF4-FFF2-40B4-BE49-F238E27FC236}">
                <a16:creationId xmlns:a16="http://schemas.microsoft.com/office/drawing/2014/main" id="{A05DF741-48FB-1A47-2674-09116E8444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5330" y="1528594"/>
            <a:ext cx="6006071" cy="5010665"/>
          </a:xfrm>
          <a:prstGeom prst="rect">
            <a:avLst/>
          </a:prstGeom>
          <a:noFill/>
          <a:ln>
            <a:noFill/>
          </a:ln>
        </p:spPr>
      </p:pic>
    </p:spTree>
    <p:extLst>
      <p:ext uri="{BB962C8B-B14F-4D97-AF65-F5344CB8AC3E}">
        <p14:creationId xmlns:p14="http://schemas.microsoft.com/office/powerpoint/2010/main" val="74631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1D54-539D-EBE9-F8E7-DC966EE12E03}"/>
              </a:ext>
            </a:extLst>
          </p:cNvPr>
          <p:cNvSpPr>
            <a:spLocks noGrp="1"/>
          </p:cNvSpPr>
          <p:nvPr>
            <p:ph type="title"/>
          </p:nvPr>
        </p:nvSpPr>
        <p:spPr>
          <a:xfrm>
            <a:off x="1154576" y="2503125"/>
            <a:ext cx="9882848" cy="2210389"/>
          </a:xfrm>
        </p:spPr>
        <p:txBody>
          <a:bodyPr>
            <a:normAutofit/>
          </a:bodyPr>
          <a:lstStyle/>
          <a:p>
            <a:r>
              <a:rPr lang="en-US"/>
              <a:t>Delivering </a:t>
            </a:r>
            <a:r>
              <a:rPr lang="en-US" err="1"/>
              <a:t>EmpowHER</a:t>
            </a:r>
            <a:r>
              <a:rPr lang="en-US"/>
              <a:t> Legacy</a:t>
            </a:r>
            <a:endParaRPr lang="en-GB"/>
          </a:p>
        </p:txBody>
      </p:sp>
    </p:spTree>
    <p:extLst>
      <p:ext uri="{BB962C8B-B14F-4D97-AF65-F5344CB8AC3E}">
        <p14:creationId xmlns:p14="http://schemas.microsoft.com/office/powerpoint/2010/main" val="31611341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S:EDIT" val="title"/>
</p:tagLst>
</file>

<file path=ppt/tags/tag4.xml><?xml version="1.0" encoding="utf-8"?>
<p:tagLst xmlns:a="http://schemas.openxmlformats.org/drawingml/2006/main" xmlns:r="http://schemas.openxmlformats.org/officeDocument/2006/relationships" xmlns:p="http://schemas.openxmlformats.org/presentationml/2006/main">
  <p:tag name="TS:EDIT" val="subtitle"/>
</p:tagLst>
</file>

<file path=ppt/tags/tag5.xml><?xml version="1.0" encoding="utf-8"?>
<p:tagLst xmlns:a="http://schemas.openxmlformats.org/drawingml/2006/main" xmlns:r="http://schemas.openxmlformats.org/officeDocument/2006/relationships" xmlns:p="http://schemas.openxmlformats.org/presentationml/2006/main">
  <p:tag name="TS:EDIT" val="date"/>
</p:tagLst>
</file>

<file path=ppt/tags/tag6.xml><?xml version="1.0" encoding="utf-8"?>
<p:tagLst xmlns:a="http://schemas.openxmlformats.org/drawingml/2006/main" xmlns:r="http://schemas.openxmlformats.org/officeDocument/2006/relationships" xmlns:p="http://schemas.openxmlformats.org/presentationml/2006/main">
  <p:tag name="TS:EDIT" val="classification"/>
</p:tagLst>
</file>

<file path=ppt/tags/tag7.xml><?xml version="1.0" encoding="utf-8"?>
<p:tagLst xmlns:a="http://schemas.openxmlformats.org/drawingml/2006/main" xmlns:r="http://schemas.openxmlformats.org/officeDocument/2006/relationships" xmlns:p="http://schemas.openxmlformats.org/presentationml/2006/main">
  <p:tag name="TS:EDIT" val="classification"/>
</p:tagLst>
</file>

<file path=ppt/tags/tag8.xml><?xml version="1.0" encoding="utf-8"?>
<p:tagLst xmlns:a="http://schemas.openxmlformats.org/drawingml/2006/main" xmlns:r="http://schemas.openxmlformats.org/officeDocument/2006/relationships" xmlns:p="http://schemas.openxmlformats.org/presentationml/2006/main">
  <p:tag name="TS:EDIT" val="classification"/>
</p:tagLst>
</file>

<file path=ppt/theme/theme1.xml><?xml version="1.0" encoding="utf-8"?>
<a:theme xmlns:a="http://schemas.openxmlformats.org/drawingml/2006/main" name="UKY Theme">
  <a:themeElements>
    <a:clrScheme name="UK Youth Colour Set">
      <a:dk1>
        <a:srgbClr val="000000"/>
      </a:dk1>
      <a:lt1>
        <a:srgbClr val="FFFFFF"/>
      </a:lt1>
      <a:dk2>
        <a:srgbClr val="656265"/>
      </a:dk2>
      <a:lt2>
        <a:srgbClr val="FFFFFF"/>
      </a:lt2>
      <a:accent1>
        <a:srgbClr val="2354A2"/>
      </a:accent1>
      <a:accent2>
        <a:srgbClr val="E64619"/>
      </a:accent2>
      <a:accent3>
        <a:srgbClr val="5585C4"/>
      </a:accent3>
      <a:accent4>
        <a:srgbClr val="C51149"/>
      </a:accent4>
      <a:accent5>
        <a:srgbClr val="1EB8DF"/>
      </a:accent5>
      <a:accent6>
        <a:srgbClr val="BB0C7C"/>
      </a:accent6>
      <a:hlink>
        <a:srgbClr val="656265"/>
      </a:hlink>
      <a:folHlink>
        <a:srgbClr val="656265"/>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KY Theme" id="{3C8B1222-794A-4F12-8899-5BF8FF4EF8E5}" vid="{2E64F412-0336-4AD9-B58A-AF681AD014B8}"/>
    </a:ext>
  </a:extLst>
</a:theme>
</file>

<file path=ppt/theme/theme2.xml><?xml version="1.0" encoding="utf-8"?>
<a:theme xmlns:a="http://schemas.openxmlformats.org/drawingml/2006/main" name="1_Custom Design">
  <a:themeElements>
    <a:clrScheme name="UK Youth Colour Set">
      <a:dk1>
        <a:srgbClr val="000000"/>
      </a:dk1>
      <a:lt1>
        <a:srgbClr val="FFFFFF"/>
      </a:lt1>
      <a:dk2>
        <a:srgbClr val="656265"/>
      </a:dk2>
      <a:lt2>
        <a:srgbClr val="FFFFFF"/>
      </a:lt2>
      <a:accent1>
        <a:srgbClr val="2354A2"/>
      </a:accent1>
      <a:accent2>
        <a:srgbClr val="E64619"/>
      </a:accent2>
      <a:accent3>
        <a:srgbClr val="5585C4"/>
      </a:accent3>
      <a:accent4>
        <a:srgbClr val="C51149"/>
      </a:accent4>
      <a:accent5>
        <a:srgbClr val="1EB8DF"/>
      </a:accent5>
      <a:accent6>
        <a:srgbClr val="BB0C7C"/>
      </a:accent6>
      <a:hlink>
        <a:srgbClr val="656265"/>
      </a:hlink>
      <a:folHlink>
        <a:srgbClr val="656265"/>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 Powerpoint" id="{F2DFD216-0058-400E-B487-B82FA070D652}" vid="{4E3DA9C5-EB1D-4FBD-9239-559B57BD815B}"/>
    </a:ext>
  </a:extLst>
</a:theme>
</file>

<file path=ppt/theme/theme3.xml><?xml version="1.0" encoding="utf-8"?>
<a:theme xmlns:a="http://schemas.openxmlformats.org/drawingml/2006/main" name="1_Custom Design">
  <a:themeElements>
    <a:clrScheme name="UK Youth Colour Set">
      <a:dk1>
        <a:srgbClr val="000000"/>
      </a:dk1>
      <a:lt1>
        <a:srgbClr val="FFFFFF"/>
      </a:lt1>
      <a:dk2>
        <a:srgbClr val="656265"/>
      </a:dk2>
      <a:lt2>
        <a:srgbClr val="FFFFFF"/>
      </a:lt2>
      <a:accent1>
        <a:srgbClr val="2354A2"/>
      </a:accent1>
      <a:accent2>
        <a:srgbClr val="E64619"/>
      </a:accent2>
      <a:accent3>
        <a:srgbClr val="5585C4"/>
      </a:accent3>
      <a:accent4>
        <a:srgbClr val="C51149"/>
      </a:accent4>
      <a:accent5>
        <a:srgbClr val="1EB8DF"/>
      </a:accent5>
      <a:accent6>
        <a:srgbClr val="BB0C7C"/>
      </a:accent6>
      <a:hlink>
        <a:srgbClr val="656265"/>
      </a:hlink>
      <a:folHlink>
        <a:srgbClr val="6562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UK Youth Colour Set">
      <a:dk1>
        <a:srgbClr val="000000"/>
      </a:dk1>
      <a:lt1>
        <a:srgbClr val="FFFFFF"/>
      </a:lt1>
      <a:dk2>
        <a:srgbClr val="656265"/>
      </a:dk2>
      <a:lt2>
        <a:srgbClr val="FFFFFF"/>
      </a:lt2>
      <a:accent1>
        <a:srgbClr val="2354A2"/>
      </a:accent1>
      <a:accent2>
        <a:srgbClr val="E64619"/>
      </a:accent2>
      <a:accent3>
        <a:srgbClr val="5585C4"/>
      </a:accent3>
      <a:accent4>
        <a:srgbClr val="C51149"/>
      </a:accent4>
      <a:accent5>
        <a:srgbClr val="1EB8DF"/>
      </a:accent5>
      <a:accent6>
        <a:srgbClr val="BB0C7C"/>
      </a:accent6>
      <a:hlink>
        <a:srgbClr val="656265"/>
      </a:hlink>
      <a:folHlink>
        <a:srgbClr val="6562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UK Youth Colour Set">
      <a:dk1>
        <a:srgbClr val="000000"/>
      </a:dk1>
      <a:lt1>
        <a:srgbClr val="FFFFFF"/>
      </a:lt1>
      <a:dk2>
        <a:srgbClr val="656265"/>
      </a:dk2>
      <a:lt2>
        <a:srgbClr val="FFFFFF"/>
      </a:lt2>
      <a:accent1>
        <a:srgbClr val="2354A2"/>
      </a:accent1>
      <a:accent2>
        <a:srgbClr val="E64619"/>
      </a:accent2>
      <a:accent3>
        <a:srgbClr val="5585C4"/>
      </a:accent3>
      <a:accent4>
        <a:srgbClr val="C51149"/>
      </a:accent4>
      <a:accent5>
        <a:srgbClr val="1EB8DF"/>
      </a:accent5>
      <a:accent6>
        <a:srgbClr val="BB0C7C"/>
      </a:accent6>
      <a:hlink>
        <a:srgbClr val="656265"/>
      </a:hlink>
      <a:folHlink>
        <a:srgbClr val="656265"/>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 Powerpoint JUL 19" id="{F80E0D98-0F17-46CD-8EB2-3DC2D107A6E3}" vid="{1CF6A232-2F45-47C9-A14B-EB9EEDA8DC8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5022A4CD65A94B8B86E69F5FDED235" ma:contentTypeVersion="20" ma:contentTypeDescription="Create a new document." ma:contentTypeScope="" ma:versionID="5553350adabb64cdec63aee8a1759aa3">
  <xsd:schema xmlns:xsd="http://www.w3.org/2001/XMLSchema" xmlns:xs="http://www.w3.org/2001/XMLSchema" xmlns:p="http://schemas.microsoft.com/office/2006/metadata/properties" xmlns:ns1="http://schemas.microsoft.com/sharepoint/v3" xmlns:ns2="0e0315a7-3ac8-4d8a-b316-c72a24dce892" xmlns:ns3="9b68123a-39d5-4225-8f83-52aaf0851e4d" targetNamespace="http://schemas.microsoft.com/office/2006/metadata/properties" ma:root="true" ma:fieldsID="3df60ec58aa2fb747d28b7541d4b60d3" ns1:_="" ns2:_="" ns3:_="">
    <xsd:import namespace="http://schemas.microsoft.com/sharepoint/v3"/>
    <xsd:import namespace="0e0315a7-3ac8-4d8a-b316-c72a24dce892"/>
    <xsd:import namespace="9b68123a-39d5-4225-8f83-52aaf0851e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0315a7-3ac8-4d8a-b316-c72a24dce8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0d0ef74-64ff-40b2-9dc3-cb012ca861b1}" ma:internalName="TaxCatchAll" ma:showField="CatchAllData" ma:web="0e0315a7-3ac8-4d8a-b316-c72a24dce89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68123a-39d5-4225-8f83-52aaf0851e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4f64ba9-d054-42db-8dfc-51d5a09570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9b68123a-39d5-4225-8f83-52aaf0851e4d" xsi:nil="true"/>
    <TaxCatchAll xmlns="0e0315a7-3ac8-4d8a-b316-c72a24dce892" xsi:nil="true"/>
    <_ip_UnifiedCompliancePolicyProperties xmlns="http://schemas.microsoft.com/sharepoint/v3" xsi:nil="true"/>
    <lcf76f155ced4ddcb4097134ff3c332f xmlns="9b68123a-39d5-4225-8f83-52aaf0851e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91BC98-762D-41CA-AA17-789672C92E54}">
  <ds:schemaRefs>
    <ds:schemaRef ds:uri="0e0315a7-3ac8-4d8a-b316-c72a24dce892"/>
    <ds:schemaRef ds:uri="9b68123a-39d5-4225-8f83-52aaf0851e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0DDAAD-4F75-4351-897C-5C0DBDD675D2}">
  <ds:schemaRefs>
    <ds:schemaRef ds:uri="http://schemas.microsoft.com/sharepoint/v3/contenttype/forms"/>
  </ds:schemaRefs>
</ds:datastoreItem>
</file>

<file path=customXml/itemProps3.xml><?xml version="1.0" encoding="utf-8"?>
<ds:datastoreItem xmlns:ds="http://schemas.openxmlformats.org/officeDocument/2006/customXml" ds:itemID="{621D2038-6EC6-4BA4-A3A4-9B277BF959D9}">
  <ds:schemaRefs>
    <ds:schemaRef ds:uri="0e0315a7-3ac8-4d8a-b316-c72a24dce892"/>
    <ds:schemaRef ds:uri="9b68123a-39d5-4225-8f83-52aaf0851e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UKY Theme</Template>
  <TotalTime>0</TotalTime>
  <Words>6704</Words>
  <Application>Microsoft Office PowerPoint</Application>
  <PresentationFormat>Widescreen</PresentationFormat>
  <Paragraphs>490</Paragraphs>
  <Slides>58</Slides>
  <Notes>48</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58</vt:i4>
      </vt:variant>
    </vt:vector>
  </HeadingPairs>
  <TitlesOfParts>
    <vt:vector size="75" baseType="lpstr">
      <vt:lpstr>Arial</vt:lpstr>
      <vt:lpstr>Avenir</vt:lpstr>
      <vt:lpstr>Avenir Book</vt:lpstr>
      <vt:lpstr>Calibri</vt:lpstr>
      <vt:lpstr>Century Gothic</vt:lpstr>
      <vt:lpstr>Noto Sans Symbols</vt:lpstr>
      <vt:lpstr>Segoe UI</vt:lpstr>
      <vt:lpstr>Symbol</vt:lpstr>
      <vt:lpstr>Verdana</vt:lpstr>
      <vt:lpstr>Wingdings</vt:lpstr>
      <vt:lpstr>Wingdings 2</vt:lpstr>
      <vt:lpstr>UKY Theme</vt:lpstr>
      <vt:lpstr>1_Custom Design</vt:lpstr>
      <vt:lpstr>1_Custom Design</vt:lpstr>
      <vt:lpstr>2_Custom Design</vt:lpstr>
      <vt:lpstr>3_Custom Design</vt:lpstr>
      <vt:lpstr>think-cell Slide</vt:lpstr>
      <vt:lpstr>PowerPoint Presentation</vt:lpstr>
      <vt:lpstr>The UK Youth Team</vt:lpstr>
      <vt:lpstr>Contents</vt:lpstr>
      <vt:lpstr>The context behind  EmpowHER Legacy</vt:lpstr>
      <vt:lpstr>Why hasn’t this problem been solved already?</vt:lpstr>
      <vt:lpstr>Why did we start EmpowHER?</vt:lpstr>
      <vt:lpstr>Starting EmpowHER</vt:lpstr>
      <vt:lpstr>The EmpowHER Model</vt:lpstr>
      <vt:lpstr>Delivering EmpowHER Legacy</vt:lpstr>
      <vt:lpstr>What UK Youth delivered</vt:lpstr>
      <vt:lpstr>Support by strand</vt:lpstr>
      <vt:lpstr>Social action projects</vt:lpstr>
      <vt:lpstr>Evaluating EmpowHER Legacy</vt:lpstr>
      <vt:lpstr>Our approach to evaluation</vt:lpstr>
      <vt:lpstr>Learning questions</vt:lpstr>
      <vt:lpstr>Terms and definitions</vt:lpstr>
      <vt:lpstr>PowerPoint Presentation</vt:lpstr>
      <vt:lpstr>Key findings: Outputs and outcomes</vt:lpstr>
      <vt:lpstr>Outputs</vt:lpstr>
      <vt:lpstr>Increased output per £1</vt:lpstr>
      <vt:lpstr>Outcomes for YW&amp;G+</vt:lpstr>
      <vt:lpstr>“I believe I can make a positive change in my community, by inspiring others with new ideas and exciting projects of my own in the future.” </vt:lpstr>
      <vt:lpstr>Outcomes for youth workers</vt:lpstr>
      <vt:lpstr>Community outcomes</vt:lpstr>
      <vt:lpstr>Legacy outcomes</vt:lpstr>
      <vt:lpstr>“The young women want to carry on using their voice to create change and help the younger generation. Some of the young women mentioned contacting other organisations and volunteering.”</vt:lpstr>
      <vt:lpstr>PowerPoint Presentation</vt:lpstr>
      <vt:lpstr>Key findings: What works to scale the EmpowHER model?</vt:lpstr>
      <vt:lpstr>The EmpowHER Toolkit</vt:lpstr>
      <vt:lpstr>Getting the funding right</vt:lpstr>
      <vt:lpstr>Training and peer learning</vt:lpstr>
      <vt:lpstr>PowerPoint Presentation</vt:lpstr>
      <vt:lpstr>Key findings: What works to embed sustainable projects?</vt:lpstr>
      <vt:lpstr>Flexibility within the model</vt:lpstr>
      <vt:lpstr>Allowing time and building on  youth worker expertise</vt:lpstr>
      <vt:lpstr> "We have a better understanding of social action now so we can only imagine that the next time we do this we'll have a clearer idea of where we should be heading."  </vt:lpstr>
      <vt:lpstr>Longer-term funding &amp;  delivery windows</vt:lpstr>
      <vt:lpstr>PowerPoint Presentation</vt:lpstr>
      <vt:lpstr>Key findings: Other scaling outcomes and how they support embedding</vt:lpstr>
      <vt:lpstr>Partnership working</vt:lpstr>
      <vt:lpstr>Partnership working</vt:lpstr>
      <vt:lpstr>“Our main partnerships, they’re actually evolving from the work that we did [on EmpowHER Legacy]. There are more organisations taking an interest in what we’re doing and they’re including us in a few things going forward. One that particularly stood out was the offer of a community space. We’ve actually got access to a space. So that’s been a really, really big one for us”</vt:lpstr>
      <vt:lpstr>Embedding elements of EmpowHER</vt:lpstr>
      <vt:lpstr>Investment to underpin  models like EmpowHER</vt:lpstr>
      <vt:lpstr>Key findings and implications: Evaluation approach and programme design</vt:lpstr>
      <vt:lpstr>Learning through evaluation limitations and challenges</vt:lpstr>
      <vt:lpstr>Implications for UK Youth  and the sector</vt:lpstr>
      <vt:lpstr>For the sector</vt:lpstr>
      <vt:lpstr>For UK Youth</vt:lpstr>
      <vt:lpstr>PowerPoint Presentation</vt:lpstr>
      <vt:lpstr>A: Direct Delivery Model</vt:lpstr>
      <vt:lpstr>B: Network Development Model</vt:lpstr>
      <vt:lpstr>Joined-Up Institute</vt:lpstr>
      <vt:lpstr>Workforce development</vt:lpstr>
      <vt:lpstr>C: How we organise ourselves and our evaluation approaches</vt:lpstr>
      <vt:lpstr>PowerPoint Presentation</vt:lpstr>
      <vt:lpstr>Questions to explore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Nicole Atilio</cp:lastModifiedBy>
  <cp:revision>2</cp:revision>
  <dcterms:created xsi:type="dcterms:W3CDTF">2023-09-11T13:13:03Z</dcterms:created>
  <dcterms:modified xsi:type="dcterms:W3CDTF">2023-09-21T17:20:05Z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0x0101006A5022A4CD65A94B8B86E69F5FDED235</vt:lpwstr>
  </property>
  <property fmtid="{D5CDD505-2E9C-101B-9397-08002B2CF9AE}" pid="3" name="MSIP_Label_d25837c9-8323-4b3a-984c-c8caa39a916a_Enabled">
    <vt:lpwstr>true</vt:lpwstr>
  </property>
  <property fmtid="{D5CDD505-2E9C-101B-9397-08002B2CF9AE}" pid="4" name="MSIP_Label_d25837c9-8323-4b3a-984c-c8caa39a916a_SetDate">
    <vt:lpwstr>2023-09-11T13:15:41Z</vt:lpwstr>
  </property>
  <property fmtid="{D5CDD505-2E9C-101B-9397-08002B2CF9AE}" pid="5" name="MSIP_Label_d25837c9-8323-4b3a-984c-c8caa39a916a_Method">
    <vt:lpwstr>Standard</vt:lpwstr>
  </property>
  <property fmtid="{D5CDD505-2E9C-101B-9397-08002B2CF9AE}" pid="6" name="MSIP_Label_d25837c9-8323-4b3a-984c-c8caa39a916a_Name">
    <vt:lpwstr>Restricted</vt:lpwstr>
  </property>
  <property fmtid="{D5CDD505-2E9C-101B-9397-08002B2CF9AE}" pid="7" name="MSIP_Label_d25837c9-8323-4b3a-984c-c8caa39a916a_SiteId">
    <vt:lpwstr>902ea102-6891-4c3b-b10d-c926d35e7091</vt:lpwstr>
  </property>
  <property fmtid="{D5CDD505-2E9C-101B-9397-08002B2CF9AE}" pid="8" name="MSIP_Label_d25837c9-8323-4b3a-984c-c8caa39a916a_ActionId">
    <vt:lpwstr>48c55ae6-83cc-49f7-a253-8fa14c9174d4</vt:lpwstr>
  </property>
  <property fmtid="{D5CDD505-2E9C-101B-9397-08002B2CF9AE}" pid="9" name="MSIP_Label_d25837c9-8323-4b3a-984c-c8caa39a916a_ContentBits">
    <vt:lpwstr>0</vt:lpwstr>
  </property>
  <property fmtid="{D5CDD505-2E9C-101B-9397-08002B2CF9AE}" pid="10" name="MediaServiceImageTags">
    <vt:lpwstr/>
  </property>
</Properties>
</file>